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8.xml" ContentType="application/vnd.openxmlformats-officedocument.presentationml.tags+xml"/>
  <Override PartName="/ppt/notesSlides/notesSlide31.xml" ContentType="application/vnd.openxmlformats-officedocument.presentationml.notesSlide+xml"/>
  <Override PartName="/ppt/tags/tag9.xml" ContentType="application/vnd.openxmlformats-officedocument.presentationml.tags+xml"/>
  <Override PartName="/ppt/notesSlides/notesSlide32.xml" ContentType="application/vnd.openxmlformats-officedocument.presentationml.notesSlide+xml"/>
  <Override PartName="/ppt/tags/tag10.xml" ContentType="application/vnd.openxmlformats-officedocument.presentationml.tags+xml"/>
  <Override PartName="/ppt/notesSlides/notesSlide33.xml" ContentType="application/vnd.openxmlformats-officedocument.presentationml.notesSlide+xml"/>
  <Override PartName="/ppt/tags/tag11.xml" ContentType="application/vnd.openxmlformats-officedocument.presentationml.tags+xml"/>
  <Override PartName="/ppt/notesSlides/notesSlide34.xml" ContentType="application/vnd.openxmlformats-officedocument.presentationml.notesSlide+xml"/>
  <Override PartName="/ppt/tags/tag12.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1"/>
  </p:notesMasterIdLst>
  <p:sldIdLst>
    <p:sldId id="256" r:id="rId2"/>
    <p:sldId id="465" r:id="rId3"/>
    <p:sldId id="344" r:id="rId4"/>
    <p:sldId id="524" r:id="rId5"/>
    <p:sldId id="522" r:id="rId6"/>
    <p:sldId id="623" r:id="rId7"/>
    <p:sldId id="624" r:id="rId8"/>
    <p:sldId id="569" r:id="rId9"/>
    <p:sldId id="568" r:id="rId10"/>
    <p:sldId id="570" r:id="rId11"/>
    <p:sldId id="571" r:id="rId12"/>
    <p:sldId id="573" r:id="rId13"/>
    <p:sldId id="575" r:id="rId14"/>
    <p:sldId id="576" r:id="rId15"/>
    <p:sldId id="577" r:id="rId16"/>
    <p:sldId id="578" r:id="rId17"/>
    <p:sldId id="579" r:id="rId18"/>
    <p:sldId id="622" r:id="rId19"/>
    <p:sldId id="580" r:id="rId20"/>
    <p:sldId id="620" r:id="rId21"/>
    <p:sldId id="621" r:id="rId22"/>
    <p:sldId id="596" r:id="rId23"/>
    <p:sldId id="618" r:id="rId24"/>
    <p:sldId id="619" r:id="rId25"/>
    <p:sldId id="598" r:id="rId26"/>
    <p:sldId id="599" r:id="rId27"/>
    <p:sldId id="586" r:id="rId28"/>
    <p:sldId id="595" r:id="rId29"/>
    <p:sldId id="591" r:id="rId30"/>
    <p:sldId id="590" r:id="rId31"/>
    <p:sldId id="592" r:id="rId32"/>
    <p:sldId id="593" r:id="rId33"/>
    <p:sldId id="594" r:id="rId34"/>
    <p:sldId id="600" r:id="rId35"/>
    <p:sldId id="587" r:id="rId36"/>
    <p:sldId id="601" r:id="rId37"/>
    <p:sldId id="602" r:id="rId38"/>
    <p:sldId id="603" r:id="rId39"/>
    <p:sldId id="604" r:id="rId40"/>
    <p:sldId id="605" r:id="rId41"/>
    <p:sldId id="606" r:id="rId42"/>
    <p:sldId id="607" r:id="rId43"/>
    <p:sldId id="588" r:id="rId44"/>
    <p:sldId id="589" r:id="rId45"/>
    <p:sldId id="581" r:id="rId46"/>
    <p:sldId id="584" r:id="rId47"/>
    <p:sldId id="585" r:id="rId48"/>
    <p:sldId id="608" r:id="rId49"/>
    <p:sldId id="609" r:id="rId50"/>
    <p:sldId id="610" r:id="rId51"/>
    <p:sldId id="611" r:id="rId52"/>
    <p:sldId id="612" r:id="rId53"/>
    <p:sldId id="613" r:id="rId54"/>
    <p:sldId id="614" r:id="rId55"/>
    <p:sldId id="615" r:id="rId56"/>
    <p:sldId id="616" r:id="rId57"/>
    <p:sldId id="617" r:id="rId58"/>
    <p:sldId id="486" r:id="rId59"/>
    <p:sldId id="383" r:id="rId60"/>
    <p:sldId id="418" r:id="rId61"/>
    <p:sldId id="419" r:id="rId62"/>
    <p:sldId id="420" r:id="rId63"/>
    <p:sldId id="423" r:id="rId64"/>
    <p:sldId id="460" r:id="rId65"/>
    <p:sldId id="316" r:id="rId66"/>
    <p:sldId id="511" r:id="rId67"/>
    <p:sldId id="510" r:id="rId68"/>
    <p:sldId id="461" r:id="rId69"/>
    <p:sldId id="280" r:id="rId70"/>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1">
          <p15:clr>
            <a:srgbClr val="A4A3A4"/>
          </p15:clr>
        </p15:guide>
        <p15:guide id="2" pos="388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initials="S" lastIdx="1" clrIdx="0"/>
  <p:cmAuthor id="2" name="China" initials="C" lastIdx="1" clrIdx="1">
    <p:extLst>
      <p:ext uri="{19B8F6BF-5375-455C-9EA6-DF929625EA0E}">
        <p15:presenceInfo xmlns:p15="http://schemas.microsoft.com/office/powerpoint/2012/main" userId="fdcacdb0f7f9a2e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6D7A"/>
    <a:srgbClr val="33C3AB"/>
    <a:srgbClr val="364555"/>
    <a:srgbClr val="FCB030"/>
    <a:srgbClr val="EB5F56"/>
    <a:srgbClr val="EC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showGuides="1">
      <p:cViewPr varScale="1">
        <p:scale>
          <a:sx n="83" d="100"/>
          <a:sy n="83" d="100"/>
        </p:scale>
        <p:origin x="638" y="77"/>
      </p:cViewPr>
      <p:guideLst>
        <p:guide orient="horz" pos="2141"/>
        <p:guide pos="3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06-29T18:02:10.963" idx="1">
    <p:pos x="10" y="10"/>
    <p:text>https://baike.baidu.com/item/%E9%AB%98%E9%80%9F%E7%BC%93%E5%86%B2%E5%AD%98%E5%82%A8%E5%99%A8/9027270</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F057F-C503-4354-B656-01B5AEED573D}" type="datetimeFigureOut">
              <a:rPr lang="zh-CN" altLang="en-US" smtClean="0"/>
              <a:t>2020/7/5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DDE23D-E1A6-4E23-893A-432587B374FC}" type="slidenum">
              <a:rPr lang="zh-CN" altLang="en-US" smtClean="0"/>
              <a:t>‹#›</a:t>
            </a:fld>
            <a:endParaRPr lang="zh-CN" altLang="en-US"/>
          </a:p>
        </p:txBody>
      </p:sp>
    </p:spTree>
    <p:extLst>
      <p:ext uri="{BB962C8B-B14F-4D97-AF65-F5344CB8AC3E}">
        <p14:creationId xmlns:p14="http://schemas.microsoft.com/office/powerpoint/2010/main" val="1780645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baijiahao.baidu.com/s?id=1609373471994487281&amp;wfr=spider&amp;for=pc"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baike.baidu.com/item/%E9%AB%98%E9%80%9F%E7%BC%93%E5%86%B2%E5%AD%98%E5%82%A8%E5%99%A8/9027270"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baijiahao.baidu.com/s?id=1609373471994487281&amp;wfr=spider&amp;for=pc"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baijiahao.baidu.com/s?id=1609373471994487281&amp;wfr=spider&amp;for=pc"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hg.openjdk.java.net/"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baijiahao.baidu.com/s?id=1609373471994487281&amp;wfr=spider&amp;for=pc"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baijiahao.baidu.com/s?id=1609373471994487281&amp;wfr=spider&amp;for=pc"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1</a:t>
            </a:fld>
            <a:endParaRPr lang="zh-CN" altLang="en-US"/>
          </a:p>
        </p:txBody>
      </p:sp>
    </p:spTree>
    <p:extLst>
      <p:ext uri="{BB962C8B-B14F-4D97-AF65-F5344CB8AC3E}">
        <p14:creationId xmlns:p14="http://schemas.microsoft.com/office/powerpoint/2010/main" val="3483097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hlinkClick r:id="rId3"/>
              </a:rPr>
              <a:t>https://baijiahao.baidu.com/s?id=1609373471994487281&amp;wfr=spider&amp;for=pc</a:t>
            </a:r>
            <a:endParaRPr lang="en-US" dirty="0"/>
          </a:p>
        </p:txBody>
      </p:sp>
    </p:spTree>
    <p:extLst>
      <p:ext uri="{BB962C8B-B14F-4D97-AF65-F5344CB8AC3E}">
        <p14:creationId xmlns:p14="http://schemas.microsoft.com/office/powerpoint/2010/main" val="4023573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hlinkClick r:id="rId3"/>
              </a:rPr>
              <a:t>https://baike.baidu.com/item/%E9%AB%98%E9%80%9F%E7%BC%93%E5%86%B2%E5%AD%98%E5%82%A8%E5%99%A8/9027270</a:t>
            </a:r>
            <a:endParaRPr lang="zh-CN" altLang="en-US" dirty="0"/>
          </a:p>
        </p:txBody>
      </p:sp>
      <p:sp>
        <p:nvSpPr>
          <p:cNvPr id="4" name="灯片编号占位符 3"/>
          <p:cNvSpPr>
            <a:spLocks noGrp="1"/>
          </p:cNvSpPr>
          <p:nvPr>
            <p:ph type="sldNum" sz="quarter" idx="10"/>
          </p:nvPr>
        </p:nvSpPr>
        <p:spPr/>
        <p:txBody>
          <a:bodyPr/>
          <a:lstStyle/>
          <a:p>
            <a:fld id="{C3DDE23D-E1A6-4E23-893A-432587B374FC}" type="slidenum">
              <a:rPr lang="zh-CN" altLang="en-US" smtClean="0"/>
              <a:t>15</a:t>
            </a:fld>
            <a:endParaRPr lang="zh-CN" altLang="en-US"/>
          </a:p>
        </p:txBody>
      </p:sp>
    </p:spTree>
    <p:extLst>
      <p:ext uri="{BB962C8B-B14F-4D97-AF65-F5344CB8AC3E}">
        <p14:creationId xmlns:p14="http://schemas.microsoft.com/office/powerpoint/2010/main" val="1829303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hlinkClick r:id="rId3"/>
              </a:rPr>
              <a:t>https://baijiahao.baidu.com/s?id=1609373471994487281&amp;wfr=spider&amp;for=pc</a:t>
            </a:r>
            <a:endParaRPr lang="en-US" dirty="0"/>
          </a:p>
        </p:txBody>
      </p:sp>
    </p:spTree>
    <p:extLst>
      <p:ext uri="{BB962C8B-B14F-4D97-AF65-F5344CB8AC3E}">
        <p14:creationId xmlns:p14="http://schemas.microsoft.com/office/powerpoint/2010/main" val="2363706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19</a:t>
            </a:fld>
            <a:endParaRPr lang="zh-CN" altLang="en-US"/>
          </a:p>
        </p:txBody>
      </p:sp>
    </p:spTree>
    <p:extLst>
      <p:ext uri="{BB962C8B-B14F-4D97-AF65-F5344CB8AC3E}">
        <p14:creationId xmlns:p14="http://schemas.microsoft.com/office/powerpoint/2010/main" val="3587217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3148631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1037188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1089643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8453105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2954931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3506123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2</a:t>
            </a:fld>
            <a:endParaRPr lang="zh-CN" altLang="en-US"/>
          </a:p>
        </p:txBody>
      </p:sp>
    </p:spTree>
    <p:extLst>
      <p:ext uri="{BB962C8B-B14F-4D97-AF65-F5344CB8AC3E}">
        <p14:creationId xmlns:p14="http://schemas.microsoft.com/office/powerpoint/2010/main" val="2509463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34923445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3756089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42871330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2064822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42933578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hlinkClick r:id="rId3"/>
              </a:rPr>
              <a:t>https://baijiahao.baidu.com/s?id=1609373471994487281&amp;wfr=spider&amp;for=pc</a:t>
            </a:r>
            <a:endParaRPr lang="en-US" dirty="0"/>
          </a:p>
        </p:txBody>
      </p:sp>
    </p:spTree>
    <p:extLst>
      <p:ext uri="{BB962C8B-B14F-4D97-AF65-F5344CB8AC3E}">
        <p14:creationId xmlns:p14="http://schemas.microsoft.com/office/powerpoint/2010/main" val="4920280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25978939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35664177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26239254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JDK </a:t>
            </a:r>
            <a:r>
              <a:rPr lang="zh-CN" altLang="en-US" dirty="0" smtClean="0"/>
              <a:t>开源源码下载 </a:t>
            </a:r>
            <a:endParaRPr lang="en-US" altLang="zh-CN" dirty="0" smtClean="0"/>
          </a:p>
          <a:p>
            <a:r>
              <a:rPr lang="en-US" altLang="zh-CN" dirty="0" smtClean="0">
                <a:hlinkClick r:id="rId3"/>
              </a:rPr>
              <a:t>http://hg.openjdk.java.net/</a:t>
            </a:r>
            <a:endParaRPr lang="en-US" altLang="zh-CN" dirty="0" smtClean="0"/>
          </a:p>
          <a:p>
            <a:endParaRPr lang="zh-CN" altLang="en-US" dirty="0"/>
          </a:p>
        </p:txBody>
      </p:sp>
    </p:spTree>
    <p:extLst>
      <p:ext uri="{BB962C8B-B14F-4D97-AF65-F5344CB8AC3E}">
        <p14:creationId xmlns:p14="http://schemas.microsoft.com/office/powerpoint/2010/main" val="3312569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3</a:t>
            </a:fld>
            <a:endParaRPr lang="zh-CN" altLang="en-US"/>
          </a:p>
        </p:txBody>
      </p:sp>
    </p:spTree>
    <p:extLst>
      <p:ext uri="{BB962C8B-B14F-4D97-AF65-F5344CB8AC3E}">
        <p14:creationId xmlns:p14="http://schemas.microsoft.com/office/powerpoint/2010/main" val="31794829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324418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59</a:t>
            </a:fld>
            <a:endParaRPr lang="zh-CN" altLang="en-US"/>
          </a:p>
        </p:txBody>
      </p:sp>
    </p:spTree>
    <p:extLst>
      <p:ext uri="{BB962C8B-B14F-4D97-AF65-F5344CB8AC3E}">
        <p14:creationId xmlns:p14="http://schemas.microsoft.com/office/powerpoint/2010/main" val="13765161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60</a:t>
            </a:fld>
            <a:endParaRPr lang="zh-CN" altLang="en-US"/>
          </a:p>
        </p:txBody>
      </p:sp>
    </p:spTree>
    <p:extLst>
      <p:ext uri="{BB962C8B-B14F-4D97-AF65-F5344CB8AC3E}">
        <p14:creationId xmlns:p14="http://schemas.microsoft.com/office/powerpoint/2010/main" val="41305896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61</a:t>
            </a:fld>
            <a:endParaRPr lang="zh-CN" altLang="en-US"/>
          </a:p>
        </p:txBody>
      </p:sp>
    </p:spTree>
    <p:extLst>
      <p:ext uri="{BB962C8B-B14F-4D97-AF65-F5344CB8AC3E}">
        <p14:creationId xmlns:p14="http://schemas.microsoft.com/office/powerpoint/2010/main" val="22274860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62</a:t>
            </a:fld>
            <a:endParaRPr lang="zh-CN" altLang="en-US"/>
          </a:p>
        </p:txBody>
      </p:sp>
    </p:spTree>
    <p:extLst>
      <p:ext uri="{BB962C8B-B14F-4D97-AF65-F5344CB8AC3E}">
        <p14:creationId xmlns:p14="http://schemas.microsoft.com/office/powerpoint/2010/main" val="42352619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63</a:t>
            </a:fld>
            <a:endParaRPr lang="zh-CN" altLang="en-US"/>
          </a:p>
        </p:txBody>
      </p:sp>
    </p:spTree>
    <p:extLst>
      <p:ext uri="{BB962C8B-B14F-4D97-AF65-F5344CB8AC3E}">
        <p14:creationId xmlns:p14="http://schemas.microsoft.com/office/powerpoint/2010/main" val="25142323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64</a:t>
            </a:fld>
            <a:endParaRPr lang="zh-CN" altLang="en-US"/>
          </a:p>
        </p:txBody>
      </p:sp>
    </p:spTree>
    <p:extLst>
      <p:ext uri="{BB962C8B-B14F-4D97-AF65-F5344CB8AC3E}">
        <p14:creationId xmlns:p14="http://schemas.microsoft.com/office/powerpoint/2010/main" val="22729334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65</a:t>
            </a:fld>
            <a:endParaRPr lang="zh-CN" altLang="en-US"/>
          </a:p>
        </p:txBody>
      </p:sp>
    </p:spTree>
    <p:extLst>
      <p:ext uri="{BB962C8B-B14F-4D97-AF65-F5344CB8AC3E}">
        <p14:creationId xmlns:p14="http://schemas.microsoft.com/office/powerpoint/2010/main" val="2784892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454841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826435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hlinkClick r:id="rId3"/>
              </a:rPr>
              <a:t>https://baijiahao.baidu.com/s?id=1609373471994487281&amp;wfr=spider&amp;for=pc</a:t>
            </a:r>
            <a:endParaRPr lang="en-US" dirty="0"/>
          </a:p>
        </p:txBody>
      </p:sp>
    </p:spTree>
    <p:extLst>
      <p:ext uri="{BB962C8B-B14F-4D97-AF65-F5344CB8AC3E}">
        <p14:creationId xmlns:p14="http://schemas.microsoft.com/office/powerpoint/2010/main" val="41764286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68</a:t>
            </a:fld>
            <a:endParaRPr lang="zh-CN" altLang="en-US"/>
          </a:p>
        </p:txBody>
      </p:sp>
    </p:spTree>
    <p:extLst>
      <p:ext uri="{BB962C8B-B14F-4D97-AF65-F5344CB8AC3E}">
        <p14:creationId xmlns:p14="http://schemas.microsoft.com/office/powerpoint/2010/main" val="14433851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t>69</a:t>
            </a:fld>
            <a:endParaRPr lang="zh-CN" altLang="en-US"/>
          </a:p>
        </p:txBody>
      </p:sp>
    </p:spTree>
    <p:extLst>
      <p:ext uri="{BB962C8B-B14F-4D97-AF65-F5344CB8AC3E}">
        <p14:creationId xmlns:p14="http://schemas.microsoft.com/office/powerpoint/2010/main" val="3193077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12321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94391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indent="-342900">
              <a:buAutoNum type="arabicPlain"/>
            </a:pPr>
            <a:r>
              <a:rPr lang="en-US" altLang="zh-CN" baseline="0"/>
              <a:t>RecyclerView </a:t>
            </a:r>
            <a:r>
              <a:rPr lang="zh-CN" altLang="en-US" baseline="0"/>
              <a:t>一般作为列表控件 存在于界面中。他的很</a:t>
            </a:r>
            <a:r>
              <a:rPr lang="zh-CN" altLang="en-US" sz="1600">
                <a:solidFill>
                  <a:schemeClr val="tx1"/>
                </a:solidFill>
                <a:latin typeface="思源黑体 CN Normal" panose="020B0400000000000000" pitchFamily="34" charset="-122"/>
                <a:ea typeface="思源黑体 CN Normal" panose="020B0400000000000000" pitchFamily="34" charset="-122"/>
                <a:cs typeface="Source Han Sans CN Normal" charset="-122"/>
              </a:rPr>
              <a:t>诸多优异的性能   </a:t>
            </a:r>
            <a:r>
              <a:rPr lang="zh-CN" altLang="en-US" baseline="0"/>
              <a:t>比如  加载大量数据不发生卡顿，展示任意的界面需求和动画</a:t>
            </a:r>
            <a:endParaRPr lang="en-US" altLang="zh-CN" baseline="0"/>
          </a:p>
          <a:p>
            <a:pPr marL="342900" indent="-342900">
              <a:buAutoNum type="arabicPlain"/>
            </a:pPr>
            <a:r>
              <a:rPr lang="zh-CN" altLang="en-US" baseline="0"/>
              <a:t>那他是怎么做到的呢， 这一切都脱不开 这两个角色 一个是 回收池  一个是  适配器。</a:t>
            </a:r>
            <a:endParaRPr lang="en-US" altLang="zh-CN" baseline="0"/>
          </a:p>
          <a:p>
            <a:pPr marL="342900" indent="-342900">
              <a:buAutoNum type="arabicPlain"/>
            </a:pPr>
            <a:endParaRPr lang="en-US"/>
          </a:p>
        </p:txBody>
      </p:sp>
    </p:spTree>
    <p:extLst>
      <p:ext uri="{BB962C8B-B14F-4D97-AF65-F5344CB8AC3E}">
        <p14:creationId xmlns:p14="http://schemas.microsoft.com/office/powerpoint/2010/main" val="3161184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indent="-342900">
              <a:buAutoNum type="arabicPlain"/>
            </a:pPr>
            <a:r>
              <a:rPr lang="en-US" altLang="zh-CN" baseline="0"/>
              <a:t>RecyclerView </a:t>
            </a:r>
            <a:r>
              <a:rPr lang="zh-CN" altLang="en-US" baseline="0"/>
              <a:t>一般作为列表控件 存在于界面中。他的很</a:t>
            </a:r>
            <a:r>
              <a:rPr lang="zh-CN" altLang="en-US" sz="1600">
                <a:solidFill>
                  <a:schemeClr val="tx1"/>
                </a:solidFill>
                <a:latin typeface="思源黑体 CN Normal" panose="020B0400000000000000" pitchFamily="34" charset="-122"/>
                <a:ea typeface="思源黑体 CN Normal" panose="020B0400000000000000" pitchFamily="34" charset="-122"/>
                <a:cs typeface="Source Han Sans CN Normal" charset="-122"/>
              </a:rPr>
              <a:t>诸多优异的性能   </a:t>
            </a:r>
            <a:r>
              <a:rPr lang="zh-CN" altLang="en-US" baseline="0"/>
              <a:t>比如  加载大量数据不发生卡顿，展示任意的界面需求和动画</a:t>
            </a:r>
            <a:endParaRPr lang="en-US" altLang="zh-CN" baseline="0"/>
          </a:p>
          <a:p>
            <a:pPr marL="342900" indent="-342900">
              <a:buAutoNum type="arabicPlain"/>
            </a:pPr>
            <a:r>
              <a:rPr lang="zh-CN" altLang="en-US" baseline="0"/>
              <a:t>那他是怎么做到的呢， 这一切都脱不开 这两个角色 一个是 回收池  一个是  适配器。</a:t>
            </a:r>
            <a:endParaRPr lang="en-US" altLang="zh-CN" baseline="0"/>
          </a:p>
          <a:p>
            <a:pPr marL="342900" indent="-342900">
              <a:buAutoNum type="arabicPlain"/>
            </a:pPr>
            <a:endParaRPr lang="en-US"/>
          </a:p>
        </p:txBody>
      </p:sp>
    </p:spTree>
    <p:extLst>
      <p:ext uri="{BB962C8B-B14F-4D97-AF65-F5344CB8AC3E}">
        <p14:creationId xmlns:p14="http://schemas.microsoft.com/office/powerpoint/2010/main" val="1817680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hlinkClick r:id="rId3"/>
              </a:rPr>
              <a:t>https://baijiahao.baidu.com/s?id=1609373471994487281&amp;wfr=spider&amp;for=pc</a:t>
            </a:r>
            <a:endParaRPr lang="en-US" dirty="0"/>
          </a:p>
        </p:txBody>
      </p:sp>
    </p:spTree>
    <p:extLst>
      <p:ext uri="{BB962C8B-B14F-4D97-AF65-F5344CB8AC3E}">
        <p14:creationId xmlns:p14="http://schemas.microsoft.com/office/powerpoint/2010/main" val="3587803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ED6B6-9380-4D9A-A37B-EBA6C5E5E72E}" type="datetimeFigureOut">
              <a:rPr lang="zh-CN" altLang="en-US" smtClean="0"/>
              <a:t>2020/7/5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ED6B6-9380-4D9A-A37B-EBA6C5E5E72E}" type="datetimeFigureOut">
              <a:rPr lang="zh-CN" altLang="en-US" smtClean="0"/>
              <a:t>2020/7/5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正文版式">
    <p:spTree>
      <p:nvGrpSpPr>
        <p:cNvPr id="1" name=""/>
        <p:cNvGrpSpPr/>
        <p:nvPr/>
      </p:nvGrpSpPr>
      <p:grpSpPr>
        <a:xfrm>
          <a:off x="0" y="0"/>
          <a:ext cx="0" cy="0"/>
          <a:chOff x="0" y="0"/>
          <a:chExt cx="0" cy="0"/>
        </a:xfrm>
      </p:grpSpPr>
      <p:sp>
        <p:nvSpPr>
          <p:cNvPr id="10" name="矩形 9"/>
          <p:cNvSpPr/>
          <p:nvPr userDrawn="1"/>
        </p:nvSpPr>
        <p:spPr>
          <a:xfrm>
            <a:off x="1" y="285721"/>
            <a:ext cx="380966" cy="5714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userDrawn="1"/>
        </p:nvSpPr>
        <p:spPr>
          <a:xfrm>
            <a:off x="1" y="285721"/>
            <a:ext cx="380966" cy="57148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标题占位符 1"/>
          <p:cNvSpPr>
            <a:spLocks noGrp="1"/>
          </p:cNvSpPr>
          <p:nvPr>
            <p:ph type="title"/>
          </p:nvPr>
        </p:nvSpPr>
        <p:spPr>
          <a:xfrm>
            <a:off x="380967" y="274630"/>
            <a:ext cx="11430278" cy="582579"/>
          </a:xfrm>
          <a:prstGeom prst="rect">
            <a:avLst/>
          </a:prstGeom>
        </p:spPr>
        <p:txBody>
          <a:bodyPr vert="horz" lIns="91440" tIns="45720" rIns="91440" bIns="45720" rtlCol="0" anchor="ctr">
            <a:noAutofit/>
          </a:bodyPr>
          <a:lstStyle>
            <a:lvl1pPr>
              <a:defRPr sz="3175">
                <a:solidFill>
                  <a:srgbClr val="00B050"/>
                </a:solidFill>
                <a:latin typeface="黑体" panose="02010609060101010101" charset="-122"/>
                <a:ea typeface="黑体" panose="02010609060101010101" charset="-122"/>
              </a:defRPr>
            </a:lvl1pPr>
          </a:lstStyle>
          <a:p>
            <a:r>
              <a:rPr lang="zh-CN" altLang="en-US" dirty="0"/>
              <a:t>单击此处编辑母版标题样式</a:t>
            </a:r>
          </a:p>
        </p:txBody>
      </p:sp>
      <p:grpSp>
        <p:nvGrpSpPr>
          <p:cNvPr id="12" name="组合 11"/>
          <p:cNvGrpSpPr/>
          <p:nvPr userDrawn="1"/>
        </p:nvGrpSpPr>
        <p:grpSpPr>
          <a:xfrm>
            <a:off x="6776438" y="6181434"/>
            <a:ext cx="5284213" cy="521117"/>
            <a:chOff x="14781209" y="11799194"/>
            <a:chExt cx="8139207" cy="984813"/>
          </a:xfrm>
        </p:grpSpPr>
        <p:sp>
          <p:nvSpPr>
            <p:cNvPr id="13" name="文本框 12"/>
            <p:cNvSpPr txBox="1"/>
            <p:nvPr userDrawn="1"/>
          </p:nvSpPr>
          <p:spPr>
            <a:xfrm>
              <a:off x="16010500" y="12240174"/>
              <a:ext cx="3366722" cy="540016"/>
            </a:xfrm>
            <a:prstGeom prst="rect">
              <a:avLst/>
            </a:prstGeom>
            <a:noFill/>
          </p:spPr>
          <p:txBody>
            <a:bodyPr wrap="square" rtlCol="0">
              <a:spAutoFit/>
            </a:bodyPr>
            <a:lstStyle/>
            <a:p>
              <a:r>
                <a:rPr lang="en-US" altLang="zh-CN" sz="1270" b="1" dirty="0">
                  <a:solidFill>
                    <a:srgbClr val="090A3C"/>
                  </a:solidFill>
                  <a:latin typeface="思源黑体 CN Bold" panose="020B0800000000000000" pitchFamily="34" charset="-122"/>
                  <a:ea typeface="思源黑体 CN Bold" panose="020B0800000000000000" pitchFamily="34" charset="-122"/>
                </a:rPr>
                <a:t>| </a:t>
              </a:r>
              <a:r>
                <a:rPr lang="en-US" altLang="zh-CN" sz="1270" b="1" dirty="0" smtClean="0">
                  <a:solidFill>
                    <a:srgbClr val="090A3C"/>
                  </a:solidFill>
                  <a:latin typeface="思源黑体 CN Bold" panose="020B0800000000000000" pitchFamily="34" charset="-122"/>
                  <a:ea typeface="思源黑体 CN Bold" panose="020B0800000000000000" pitchFamily="34" charset="-122"/>
                </a:rPr>
                <a:t>Android</a:t>
              </a:r>
              <a:r>
                <a:rPr lang="zh-CN" altLang="en-US" sz="1270" dirty="0" smtClean="0">
                  <a:solidFill>
                    <a:srgbClr val="090A3C"/>
                  </a:solidFill>
                  <a:latin typeface="思源黑体 CN Bold" panose="020B0800000000000000" pitchFamily="34" charset="-122"/>
                  <a:ea typeface="思源黑体 CN Bold" panose="020B0800000000000000" pitchFamily="34" charset="-122"/>
                </a:rPr>
                <a:t>高级工程师</a:t>
              </a:r>
              <a:endParaRPr lang="en-US" sz="1270" dirty="0">
                <a:solidFill>
                  <a:srgbClr val="090A3C"/>
                </a:solidFill>
                <a:latin typeface="思源黑体 CN Bold" panose="020B0800000000000000" pitchFamily="34" charset="-122"/>
                <a:ea typeface="思源黑体 CN Bold" panose="020B0800000000000000" pitchFamily="34" charset="-122"/>
              </a:endParaRPr>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781209" y="11799194"/>
              <a:ext cx="799559" cy="980996"/>
            </a:xfrm>
            <a:prstGeom prst="rect">
              <a:avLst/>
            </a:prstGeom>
          </p:spPr>
        </p:pic>
        <p:sp>
          <p:nvSpPr>
            <p:cNvPr id="17" name="文本框 16"/>
            <p:cNvSpPr txBox="1"/>
            <p:nvPr userDrawn="1"/>
          </p:nvSpPr>
          <p:spPr>
            <a:xfrm>
              <a:off x="18944694" y="12240174"/>
              <a:ext cx="3975722" cy="543833"/>
            </a:xfrm>
            <a:prstGeom prst="rect">
              <a:avLst/>
            </a:prstGeom>
            <a:noFill/>
          </p:spPr>
          <p:txBody>
            <a:bodyPr wrap="none" rtlCol="0">
              <a:spAutoFit/>
            </a:bodyPr>
            <a:lstStyle/>
            <a:p>
              <a:r>
                <a:rPr lang="en-US" altLang="zh-CN" sz="1270" b="1" dirty="0">
                  <a:solidFill>
                    <a:srgbClr val="090A3C"/>
                  </a:solidFill>
                  <a:latin typeface="思源黑体 CN Bold" panose="020B0800000000000000" pitchFamily="34" charset="-122"/>
                  <a:ea typeface="思源黑体 CN Bold" panose="020B0800000000000000" pitchFamily="34" charset="-122"/>
                </a:rPr>
                <a:t>| </a:t>
              </a:r>
              <a:r>
                <a:rPr lang="zh-CN" altLang="en-US" sz="1270" b="1" dirty="0">
                  <a:solidFill>
                    <a:srgbClr val="090A3C"/>
                  </a:solidFill>
                  <a:latin typeface="思源黑体 CN Bold" panose="020B0800000000000000" pitchFamily="34" charset="-122"/>
                  <a:ea typeface="思源黑体 CN Bold" panose="020B0800000000000000" pitchFamily="34" charset="-122"/>
                </a:rPr>
                <a:t>官方客服</a:t>
              </a:r>
              <a:r>
                <a:rPr lang="en-US" altLang="zh-CN" sz="1270" b="1" dirty="0">
                  <a:solidFill>
                    <a:srgbClr val="090A3C"/>
                  </a:solidFill>
                  <a:latin typeface="思源黑体 CN Bold" panose="020B0800000000000000" pitchFamily="34" charset="-122"/>
                  <a:ea typeface="思源黑体 CN Bold" panose="020B0800000000000000" pitchFamily="34" charset="-122"/>
                </a:rPr>
                <a:t>QQ</a:t>
              </a:r>
              <a:r>
                <a:rPr lang="zh-CN" altLang="en-US" sz="1270" b="1" dirty="0">
                  <a:solidFill>
                    <a:srgbClr val="090A3C"/>
                  </a:solidFill>
                  <a:latin typeface="思源黑体 CN Bold" panose="020B0800000000000000" pitchFamily="34" charset="-122"/>
                  <a:ea typeface="思源黑体 CN Bold" panose="020B0800000000000000" pitchFamily="34" charset="-122"/>
                </a:rPr>
                <a:t>：</a:t>
              </a:r>
              <a:r>
                <a:rPr lang="en-US" altLang="zh-CN" sz="1270" b="1" dirty="0">
                  <a:solidFill>
                    <a:srgbClr val="090A3C"/>
                  </a:solidFill>
                  <a:latin typeface="思源黑体 CN Bold" panose="020B0800000000000000" pitchFamily="34" charset="-122"/>
                  <a:ea typeface="思源黑体 CN Bold" panose="020B0800000000000000" pitchFamily="34" charset="-122"/>
                </a:rPr>
                <a:t> </a:t>
              </a:r>
              <a:r>
                <a:rPr lang="en-US" altLang="zh-CN" sz="1270" b="1" dirty="0" smtClean="0">
                  <a:solidFill>
                    <a:srgbClr val="090A3C"/>
                  </a:solidFill>
                  <a:latin typeface="思源黑体 CN Bold" panose="020B0800000000000000" pitchFamily="34" charset="-122"/>
                  <a:ea typeface="思源黑体 CN Bold" panose="020B0800000000000000" pitchFamily="34" charset="-122"/>
                </a:rPr>
                <a:t>421869573</a:t>
              </a:r>
              <a:endParaRPr lang="en-US" sz="1270" dirty="0">
                <a:solidFill>
                  <a:srgbClr val="090A3C"/>
                </a:soli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正文版式">
    <p:spTree>
      <p:nvGrpSpPr>
        <p:cNvPr id="1" name=""/>
        <p:cNvGrpSpPr/>
        <p:nvPr/>
      </p:nvGrpSpPr>
      <p:grpSpPr>
        <a:xfrm>
          <a:off x="0" y="0"/>
          <a:ext cx="0" cy="0"/>
          <a:chOff x="0" y="0"/>
          <a:chExt cx="0" cy="0"/>
        </a:xfrm>
      </p:grpSpPr>
      <p:grpSp>
        <p:nvGrpSpPr>
          <p:cNvPr id="12" name="组合 11"/>
          <p:cNvGrpSpPr/>
          <p:nvPr userDrawn="1"/>
        </p:nvGrpSpPr>
        <p:grpSpPr>
          <a:xfrm>
            <a:off x="6776438" y="6181434"/>
            <a:ext cx="5284213" cy="521117"/>
            <a:chOff x="14781209" y="11799194"/>
            <a:chExt cx="8139207" cy="984813"/>
          </a:xfrm>
        </p:grpSpPr>
        <p:sp>
          <p:nvSpPr>
            <p:cNvPr id="13" name="文本框 12"/>
            <p:cNvSpPr txBox="1"/>
            <p:nvPr userDrawn="1"/>
          </p:nvSpPr>
          <p:spPr>
            <a:xfrm>
              <a:off x="16010500" y="12240174"/>
              <a:ext cx="3366722" cy="540016"/>
            </a:xfrm>
            <a:prstGeom prst="rect">
              <a:avLst/>
            </a:prstGeom>
            <a:noFill/>
          </p:spPr>
          <p:txBody>
            <a:bodyPr wrap="square" rtlCol="0">
              <a:spAutoFit/>
            </a:bodyPr>
            <a:lstStyle/>
            <a:p>
              <a:r>
                <a:rPr lang="en-US" altLang="zh-CN" sz="1270" b="1" dirty="0">
                  <a:solidFill>
                    <a:srgbClr val="090A3C"/>
                  </a:solidFill>
                  <a:latin typeface="思源黑体 CN Bold" panose="020B0800000000000000" pitchFamily="34" charset="-122"/>
                  <a:ea typeface="思源黑体 CN Bold" panose="020B0800000000000000" pitchFamily="34" charset="-122"/>
                </a:rPr>
                <a:t>| </a:t>
              </a:r>
              <a:r>
                <a:rPr lang="en-US" altLang="zh-CN" sz="1270" b="1" dirty="0" smtClean="0">
                  <a:solidFill>
                    <a:srgbClr val="090A3C"/>
                  </a:solidFill>
                  <a:latin typeface="思源黑体 CN Bold" panose="020B0800000000000000" pitchFamily="34" charset="-122"/>
                  <a:ea typeface="思源黑体 CN Bold" panose="020B0800000000000000" pitchFamily="34" charset="-122"/>
                </a:rPr>
                <a:t>Android</a:t>
              </a:r>
              <a:r>
                <a:rPr lang="zh-CN" altLang="en-US" sz="1270" dirty="0" smtClean="0">
                  <a:solidFill>
                    <a:srgbClr val="090A3C"/>
                  </a:solidFill>
                  <a:latin typeface="思源黑体 CN Bold" panose="020B0800000000000000" pitchFamily="34" charset="-122"/>
                  <a:ea typeface="思源黑体 CN Bold" panose="020B0800000000000000" pitchFamily="34" charset="-122"/>
                </a:rPr>
                <a:t>高级工程师</a:t>
              </a:r>
              <a:endParaRPr lang="en-US" sz="1270" dirty="0">
                <a:solidFill>
                  <a:srgbClr val="090A3C"/>
                </a:solidFill>
                <a:latin typeface="思源黑体 CN Bold" panose="020B0800000000000000" pitchFamily="34" charset="-122"/>
                <a:ea typeface="思源黑体 CN Bold" panose="020B0800000000000000" pitchFamily="34" charset="-122"/>
              </a:endParaRPr>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781209" y="11799194"/>
              <a:ext cx="799559" cy="980996"/>
            </a:xfrm>
            <a:prstGeom prst="rect">
              <a:avLst/>
            </a:prstGeom>
          </p:spPr>
        </p:pic>
        <p:sp>
          <p:nvSpPr>
            <p:cNvPr id="17" name="文本框 16"/>
            <p:cNvSpPr txBox="1"/>
            <p:nvPr userDrawn="1"/>
          </p:nvSpPr>
          <p:spPr>
            <a:xfrm>
              <a:off x="18944694" y="12240174"/>
              <a:ext cx="3975722" cy="543833"/>
            </a:xfrm>
            <a:prstGeom prst="rect">
              <a:avLst/>
            </a:prstGeom>
            <a:noFill/>
          </p:spPr>
          <p:txBody>
            <a:bodyPr wrap="none" rtlCol="0">
              <a:spAutoFit/>
            </a:bodyPr>
            <a:lstStyle/>
            <a:p>
              <a:r>
                <a:rPr lang="en-US" altLang="zh-CN" sz="1270" b="1" dirty="0">
                  <a:solidFill>
                    <a:srgbClr val="090A3C"/>
                  </a:solidFill>
                  <a:latin typeface="思源黑体 CN Bold" panose="020B0800000000000000" pitchFamily="34" charset="-122"/>
                  <a:ea typeface="思源黑体 CN Bold" panose="020B0800000000000000" pitchFamily="34" charset="-122"/>
                </a:rPr>
                <a:t>| </a:t>
              </a:r>
              <a:r>
                <a:rPr lang="zh-CN" altLang="en-US" sz="1270" b="1" dirty="0">
                  <a:solidFill>
                    <a:srgbClr val="090A3C"/>
                  </a:solidFill>
                  <a:latin typeface="思源黑体 CN Bold" panose="020B0800000000000000" pitchFamily="34" charset="-122"/>
                  <a:ea typeface="思源黑体 CN Bold" panose="020B0800000000000000" pitchFamily="34" charset="-122"/>
                </a:rPr>
                <a:t>官方客服</a:t>
              </a:r>
              <a:r>
                <a:rPr lang="en-US" altLang="zh-CN" sz="1270" b="1" dirty="0">
                  <a:solidFill>
                    <a:srgbClr val="090A3C"/>
                  </a:solidFill>
                  <a:latin typeface="思源黑体 CN Bold" panose="020B0800000000000000" pitchFamily="34" charset="-122"/>
                  <a:ea typeface="思源黑体 CN Bold" panose="020B0800000000000000" pitchFamily="34" charset="-122"/>
                </a:rPr>
                <a:t>QQ</a:t>
              </a:r>
              <a:r>
                <a:rPr lang="zh-CN" altLang="en-US" sz="1270" b="1" dirty="0">
                  <a:solidFill>
                    <a:srgbClr val="090A3C"/>
                  </a:solidFill>
                  <a:latin typeface="思源黑体 CN Bold" panose="020B0800000000000000" pitchFamily="34" charset="-122"/>
                  <a:ea typeface="思源黑体 CN Bold" panose="020B0800000000000000" pitchFamily="34" charset="-122"/>
                </a:rPr>
                <a:t>：</a:t>
              </a:r>
              <a:r>
                <a:rPr lang="en-US" altLang="zh-CN" sz="1270" b="1" dirty="0">
                  <a:solidFill>
                    <a:srgbClr val="090A3C"/>
                  </a:solidFill>
                  <a:latin typeface="思源黑体 CN Bold" panose="020B0800000000000000" pitchFamily="34" charset="-122"/>
                  <a:ea typeface="思源黑体 CN Bold" panose="020B0800000000000000" pitchFamily="34" charset="-122"/>
                </a:rPr>
                <a:t> </a:t>
              </a:r>
              <a:r>
                <a:rPr lang="en-US" altLang="zh-CN" sz="1270" b="1" dirty="0" smtClean="0">
                  <a:solidFill>
                    <a:srgbClr val="090A3C"/>
                  </a:solidFill>
                  <a:latin typeface="思源黑体 CN Bold" panose="020B0800000000000000" pitchFamily="34" charset="-122"/>
                  <a:ea typeface="思源黑体 CN Bold" panose="020B0800000000000000" pitchFamily="34" charset="-122"/>
                </a:rPr>
                <a:t>421869573</a:t>
              </a:r>
              <a:endParaRPr lang="en-US" sz="1270" dirty="0">
                <a:solidFill>
                  <a:srgbClr val="090A3C"/>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747605823"/>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正文版式">
    <p:spTree>
      <p:nvGrpSpPr>
        <p:cNvPr id="1" name=""/>
        <p:cNvGrpSpPr/>
        <p:nvPr/>
      </p:nvGrpSpPr>
      <p:grpSpPr>
        <a:xfrm>
          <a:off x="0" y="0"/>
          <a:ext cx="0" cy="0"/>
          <a:chOff x="0" y="0"/>
          <a:chExt cx="0" cy="0"/>
        </a:xfrm>
      </p:grpSpPr>
      <p:sp>
        <p:nvSpPr>
          <p:cNvPr id="10" name="矩形 9"/>
          <p:cNvSpPr/>
          <p:nvPr userDrawn="1"/>
        </p:nvSpPr>
        <p:spPr>
          <a:xfrm>
            <a:off x="1" y="285720"/>
            <a:ext cx="380961" cy="5714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userDrawn="1"/>
        </p:nvSpPr>
        <p:spPr>
          <a:xfrm>
            <a:off x="1" y="285720"/>
            <a:ext cx="380961" cy="5714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标题占位符 1"/>
          <p:cNvSpPr>
            <a:spLocks noGrp="1"/>
          </p:cNvSpPr>
          <p:nvPr>
            <p:ph type="title" hasCustomPrompt="1"/>
          </p:nvPr>
        </p:nvSpPr>
        <p:spPr>
          <a:xfrm>
            <a:off x="380961" y="274631"/>
            <a:ext cx="11430121" cy="582579"/>
          </a:xfrm>
          <a:prstGeom prst="rect">
            <a:avLst/>
          </a:prstGeom>
        </p:spPr>
        <p:txBody>
          <a:bodyPr vert="horz" lIns="91440" tIns="45720" rIns="91440" bIns="45720" rtlCol="0" anchor="ctr">
            <a:noAutofit/>
          </a:bodyPr>
          <a:lstStyle/>
          <a:p>
            <a:r>
              <a:rPr lang="zh-CN" altLang="en-US" dirty="0"/>
              <a:t>单击此处编辑标题样式</a:t>
            </a:r>
          </a:p>
        </p:txBody>
      </p:sp>
      <p:sp>
        <p:nvSpPr>
          <p:cNvPr id="6" name="文本占位符 10"/>
          <p:cNvSpPr>
            <a:spLocks noGrp="1"/>
          </p:cNvSpPr>
          <p:nvPr>
            <p:ph type="body" sz="quarter" idx="12" hasCustomPrompt="1"/>
          </p:nvPr>
        </p:nvSpPr>
        <p:spPr>
          <a:xfrm>
            <a:off x="897312" y="1181070"/>
            <a:ext cx="10397376" cy="5200601"/>
          </a:xfrm>
          <a:prstGeom prst="rect">
            <a:avLst/>
          </a:prstGeom>
        </p:spPr>
        <p:txBody>
          <a:bodyPr/>
          <a:lstStyle>
            <a:lvl1pPr marL="457017" indent="-457017">
              <a:buClr>
                <a:srgbClr val="1577BA"/>
              </a:buClr>
              <a:buFont typeface="Arial" panose="020B0604020202020204" pitchFamily="34" charset="0"/>
              <a:buChar char="•"/>
              <a:defRPr lang="zh-CN" altLang="en-US" sz="3387" b="0" kern="1200" dirty="0" smtClean="0">
                <a:solidFill>
                  <a:srgbClr val="1577BA"/>
                </a:solidFill>
                <a:latin typeface="思源黑体 CN Normal" panose="020B0400000000000000" pitchFamily="34" charset="-122"/>
                <a:ea typeface="思源黑体 CN Normal" panose="020B0400000000000000" pitchFamily="34" charset="-122"/>
                <a:cs typeface="+mn-cs"/>
              </a:defRPr>
            </a:lvl1pPr>
            <a:lvl2pPr>
              <a:defRPr sz="2540"/>
            </a:lvl2pPr>
          </a:lstStyle>
          <a:p>
            <a:pPr marL="457017" lvl="0" indent="-457017" algn="l" defTabSz="1218824" rtl="0" eaLnBrk="1" latinLnBrk="0" hangingPunct="1">
              <a:lnSpc>
                <a:spcPct val="150000"/>
              </a:lnSpc>
              <a:spcBef>
                <a:spcPts val="130"/>
              </a:spcBef>
              <a:buFont typeface="Arial" panose="020B0604020202020204" pitchFamily="34" charset="0"/>
              <a:buChar char="•"/>
            </a:pPr>
            <a:r>
              <a:rPr lang="zh-CN" altLang="en-US" dirty="0"/>
              <a:t>编辑文本样式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06555787"/>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56751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列，左列标题">
    <p:spTree>
      <p:nvGrpSpPr>
        <p:cNvPr id="1" name=""/>
        <p:cNvGrpSpPr/>
        <p:nvPr/>
      </p:nvGrpSpPr>
      <p:grpSpPr>
        <a:xfrm>
          <a:off x="0" y="0"/>
          <a:ext cx="0" cy="0"/>
          <a:chOff x="0" y="0"/>
          <a:chExt cx="0" cy="0"/>
        </a:xfrm>
      </p:grpSpPr>
      <p:sp>
        <p:nvSpPr>
          <p:cNvPr id="2" name="标题 1"/>
          <p:cNvSpPr>
            <a:spLocks noGrp="1"/>
          </p:cNvSpPr>
          <p:nvPr>
            <p:ph type="title"/>
          </p:nvPr>
        </p:nvSpPr>
        <p:spPr>
          <a:xfrm>
            <a:off x="380962" y="274631"/>
            <a:ext cx="11430121" cy="582579"/>
          </a:xfrm>
          <a:prstGeom prst="rect">
            <a:avLst/>
          </a:prstGeom>
        </p:spPr>
        <p:txBody>
          <a:bodyPr/>
          <a:lstStyle>
            <a:lvl1pPr>
              <a:defRPr sz="3175">
                <a:solidFill>
                  <a:srgbClr val="1577BA"/>
                </a:solidFill>
              </a:defRPr>
            </a:lvl1pPr>
          </a:lstStyle>
          <a:p>
            <a:r>
              <a:rPr lang="zh-CN" altLang="en-US" dirty="0"/>
              <a:t>单击此处编辑母版标题样式</a:t>
            </a:r>
          </a:p>
        </p:txBody>
      </p:sp>
      <p:sp>
        <p:nvSpPr>
          <p:cNvPr id="3" name="日期占位符 2"/>
          <p:cNvSpPr>
            <a:spLocks noGrp="1"/>
          </p:cNvSpPr>
          <p:nvPr>
            <p:ph type="dt" sz="half" idx="10"/>
          </p:nvPr>
        </p:nvSpPr>
        <p:spPr>
          <a:xfrm>
            <a:off x="609602" y="6356179"/>
            <a:ext cx="2844810" cy="365115"/>
          </a:xfrm>
        </p:spPr>
        <p:txBody>
          <a:bodyPr/>
          <a:lstStyle/>
          <a:p>
            <a:fld id="{26BC682A-C05F-4C99-A8C4-40D51CBA4C0F}" type="datetime1">
              <a:rPr lang="zh-CN" altLang="en-US" smtClean="0"/>
              <a:t>2020/7/5 Sunday</a:t>
            </a:fld>
            <a:endParaRPr lang="zh-CN" altLang="en-US"/>
          </a:p>
        </p:txBody>
      </p:sp>
      <p:sp>
        <p:nvSpPr>
          <p:cNvPr id="5" name="灯片编号占位符 4"/>
          <p:cNvSpPr>
            <a:spLocks noGrp="1"/>
          </p:cNvSpPr>
          <p:nvPr>
            <p:ph type="sldNum" sz="quarter" idx="12"/>
          </p:nvPr>
        </p:nvSpPr>
        <p:spPr>
          <a:xfrm>
            <a:off x="8737632" y="6356179"/>
            <a:ext cx="2844810" cy="365115"/>
          </a:xfrm>
        </p:spPr>
        <p:txBody>
          <a:bodyPr/>
          <a:lstStyle/>
          <a:p>
            <a:fld id="{0C913308-F349-4B6D-A68A-DD1791B4A57B}" type="slidenum">
              <a:rPr lang="zh-CN" altLang="en-US" smtClean="0"/>
              <a:t>‹#›</a:t>
            </a:fld>
            <a:endParaRPr lang="zh-CN" altLang="en-US"/>
          </a:p>
        </p:txBody>
      </p:sp>
      <p:sp>
        <p:nvSpPr>
          <p:cNvPr id="6" name="文本占位符 2"/>
          <p:cNvSpPr>
            <a:spLocks noGrp="1"/>
          </p:cNvSpPr>
          <p:nvPr>
            <p:ph type="body" idx="1"/>
          </p:nvPr>
        </p:nvSpPr>
        <p:spPr>
          <a:xfrm>
            <a:off x="380961" y="1000082"/>
            <a:ext cx="5615577" cy="428616"/>
          </a:xfrm>
          <a:prstGeom prst="rect">
            <a:avLst/>
          </a:prstGeom>
        </p:spPr>
        <p:txBody>
          <a:bodyPr anchor="ctr" anchorCtr="0"/>
          <a:lstStyle>
            <a:lvl1pPr marL="0" indent="0">
              <a:buNone/>
              <a:defRPr sz="3199" b="1"/>
            </a:lvl1pPr>
            <a:lvl2pPr marL="609909" indent="0">
              <a:buNone/>
              <a:defRPr sz="2667" b="1"/>
            </a:lvl2pPr>
            <a:lvl3pPr marL="1219145" indent="0">
              <a:buNone/>
              <a:defRPr sz="2400" b="1"/>
            </a:lvl3pPr>
            <a:lvl4pPr marL="1829054" indent="0">
              <a:buNone/>
              <a:defRPr sz="2135" b="1"/>
            </a:lvl4pPr>
            <a:lvl5pPr marL="2438627" indent="0">
              <a:buNone/>
              <a:defRPr sz="2135" b="1"/>
            </a:lvl5pPr>
            <a:lvl6pPr marL="3047863" indent="0">
              <a:buNone/>
              <a:defRPr sz="2135" b="1"/>
            </a:lvl6pPr>
            <a:lvl7pPr marL="3657772" indent="0">
              <a:buNone/>
              <a:defRPr sz="2135" b="1"/>
            </a:lvl7pPr>
            <a:lvl8pPr marL="4267008" indent="0">
              <a:buNone/>
              <a:defRPr sz="2135" b="1"/>
            </a:lvl8pPr>
            <a:lvl9pPr marL="4876918" indent="0">
              <a:buNone/>
              <a:defRPr sz="2135" b="1"/>
            </a:lvl9pPr>
          </a:lstStyle>
          <a:p>
            <a:pPr lvl="0"/>
            <a:r>
              <a:rPr lang="zh-CN" altLang="en-US" dirty="0"/>
              <a:t>单击此处编辑母版文本样式</a:t>
            </a:r>
          </a:p>
        </p:txBody>
      </p:sp>
      <p:sp>
        <p:nvSpPr>
          <p:cNvPr id="7" name="内容占位符 3"/>
          <p:cNvSpPr>
            <a:spLocks noGrp="1"/>
          </p:cNvSpPr>
          <p:nvPr>
            <p:ph sz="half" idx="2"/>
          </p:nvPr>
        </p:nvSpPr>
        <p:spPr>
          <a:xfrm>
            <a:off x="380961" y="1571570"/>
            <a:ext cx="5615577" cy="4554427"/>
          </a:xfrm>
          <a:prstGeom prst="rect">
            <a:avLst/>
          </a:prstGeom>
        </p:spPr>
        <p:txBody>
          <a:bodyPr/>
          <a:lstStyle>
            <a:lvl1pPr>
              <a:defRPr sz="2667"/>
            </a:lvl1pPr>
            <a:lvl2pPr>
              <a:defRPr sz="2400"/>
            </a:lvl2pPr>
            <a:lvl3pPr>
              <a:defRPr sz="2400"/>
            </a:lvl3pPr>
            <a:lvl4pPr>
              <a:defRPr sz="2400"/>
            </a:lvl4pPr>
            <a:lvl5pPr>
              <a:defRPr sz="2400"/>
            </a:lvl5pPr>
            <a:lvl6pPr>
              <a:defRPr sz="2135"/>
            </a:lvl6pPr>
            <a:lvl7pPr>
              <a:defRPr sz="2135"/>
            </a:lvl7pPr>
            <a:lvl8pPr>
              <a:defRPr sz="2135"/>
            </a:lvl8pPr>
            <a:lvl9pPr>
              <a:defRPr sz="2135"/>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8" name="文本占位符 2"/>
          <p:cNvSpPr>
            <a:spLocks noGrp="1"/>
          </p:cNvSpPr>
          <p:nvPr>
            <p:ph type="body" idx="13" hasCustomPrompt="1"/>
          </p:nvPr>
        </p:nvSpPr>
        <p:spPr>
          <a:xfrm>
            <a:off x="6191273" y="1000081"/>
            <a:ext cx="5619810" cy="5143397"/>
          </a:xfrm>
          <a:prstGeom prst="rect">
            <a:avLst/>
          </a:prstGeom>
        </p:spPr>
        <p:txBody>
          <a:bodyPr anchor="t" anchorCtr="0">
            <a:normAutofit/>
          </a:bodyPr>
          <a:lstStyle>
            <a:lvl1pPr marL="0" marR="0" indent="0" algn="l" defTabSz="644857" rtl="0" eaLnBrk="1" fontAlgn="auto" latinLnBrk="0" hangingPunct="1">
              <a:lnSpc>
                <a:spcPct val="100000"/>
              </a:lnSpc>
              <a:spcBef>
                <a:spcPts val="130"/>
              </a:spcBef>
              <a:spcAft>
                <a:spcPts val="0"/>
              </a:spcAft>
              <a:buClrTx/>
              <a:buSzTx/>
              <a:buFont typeface="Arial" panose="020B0604020202020204" pitchFamily="34" charset="0"/>
              <a:buNone/>
              <a:defRPr sz="2400">
                <a:solidFill>
                  <a:schemeClr val="tx1">
                    <a:lumMod val="65000"/>
                    <a:lumOff val="35000"/>
                  </a:schemeClr>
                </a:solidFill>
              </a:defRPr>
            </a:lvl1pPr>
            <a:lvl2pPr marL="609909" indent="0">
              <a:buNone/>
              <a:defRPr sz="2400">
                <a:solidFill>
                  <a:schemeClr val="tx1">
                    <a:tint val="75000"/>
                  </a:schemeClr>
                </a:solidFill>
              </a:defRPr>
            </a:lvl2pPr>
            <a:lvl3pPr marL="1219145" indent="0">
              <a:buNone/>
              <a:defRPr sz="2135">
                <a:solidFill>
                  <a:schemeClr val="tx1">
                    <a:tint val="75000"/>
                  </a:schemeClr>
                </a:solidFill>
              </a:defRPr>
            </a:lvl3pPr>
            <a:lvl4pPr marL="1829054" indent="0">
              <a:buNone/>
              <a:defRPr sz="1865">
                <a:solidFill>
                  <a:schemeClr val="tx1">
                    <a:tint val="75000"/>
                  </a:schemeClr>
                </a:solidFill>
              </a:defRPr>
            </a:lvl4pPr>
            <a:lvl5pPr marL="2438627" indent="0">
              <a:buNone/>
              <a:defRPr sz="1865">
                <a:solidFill>
                  <a:schemeClr val="tx1">
                    <a:tint val="75000"/>
                  </a:schemeClr>
                </a:solidFill>
              </a:defRPr>
            </a:lvl5pPr>
            <a:lvl6pPr marL="3047863" indent="0">
              <a:buNone/>
              <a:defRPr sz="1865">
                <a:solidFill>
                  <a:schemeClr val="tx1">
                    <a:tint val="75000"/>
                  </a:schemeClr>
                </a:solidFill>
              </a:defRPr>
            </a:lvl6pPr>
            <a:lvl7pPr marL="3657772" indent="0">
              <a:buNone/>
              <a:defRPr sz="1865">
                <a:solidFill>
                  <a:schemeClr val="tx1">
                    <a:tint val="75000"/>
                  </a:schemeClr>
                </a:solidFill>
              </a:defRPr>
            </a:lvl7pPr>
            <a:lvl8pPr marL="4267008" indent="0">
              <a:buNone/>
              <a:defRPr sz="1865">
                <a:solidFill>
                  <a:schemeClr val="tx1">
                    <a:tint val="75000"/>
                  </a:schemeClr>
                </a:solidFill>
              </a:defRPr>
            </a:lvl8pPr>
            <a:lvl9pPr marL="4876918" indent="0">
              <a:buNone/>
              <a:defRPr sz="1865">
                <a:solidFill>
                  <a:schemeClr val="tx1">
                    <a:tint val="75000"/>
                  </a:schemeClr>
                </a:solidFill>
              </a:defRPr>
            </a:lvl9pPr>
          </a:lstStyle>
          <a:p>
            <a:pPr lvl="0"/>
            <a:r>
              <a:rPr lang="zh-CN" altLang="en-US" dirty="0"/>
              <a:t>单击此处编辑文本样式</a:t>
            </a:r>
          </a:p>
        </p:txBody>
      </p:sp>
      <p:sp>
        <p:nvSpPr>
          <p:cNvPr id="10" name="矩形 9"/>
          <p:cNvSpPr/>
          <p:nvPr userDrawn="1"/>
        </p:nvSpPr>
        <p:spPr>
          <a:xfrm>
            <a:off x="1" y="285720"/>
            <a:ext cx="380961" cy="5714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32736261"/>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a:gsLst>
              <a:gs pos="0">
                <a:srgbClr val="FF070B"/>
              </a:gs>
              <a:gs pos="100000">
                <a:srgbClr val="E5008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6"/>
          <p:cNvSpPr txBox="1"/>
          <p:nvPr userDrawn="1"/>
        </p:nvSpPr>
        <p:spPr>
          <a:xfrm>
            <a:off x="3020404" y="5190809"/>
            <a:ext cx="2560832" cy="625171"/>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关注微信公众号查看使用教程和免费领取图标、模板</a:t>
            </a:r>
            <a:endParaRPr lang="zh-CN" altLang="en-US" sz="11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4582" y="3850122"/>
            <a:ext cx="1993173" cy="1993173"/>
          </a:xfrm>
          <a:prstGeom prst="rect">
            <a:avLst/>
          </a:prstGeom>
        </p:spPr>
      </p:pic>
      <p:grpSp>
        <p:nvGrpSpPr>
          <p:cNvPr id="10" name="组合 9"/>
          <p:cNvGrpSpPr/>
          <p:nvPr userDrawn="1"/>
        </p:nvGrpSpPr>
        <p:grpSpPr>
          <a:xfrm>
            <a:off x="6585601" y="3794362"/>
            <a:ext cx="4875773" cy="636304"/>
            <a:chOff x="721513" y="4633411"/>
            <a:chExt cx="4875773" cy="636304"/>
          </a:xfrm>
        </p:grpSpPr>
        <p:sp>
          <p:nvSpPr>
            <p:cNvPr id="11" name="椭圆 10"/>
            <p:cNvSpPr/>
            <p:nvPr/>
          </p:nvSpPr>
          <p:spPr>
            <a:xfrm>
              <a:off x="721513" y="463341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12" name="Group 4"/>
            <p:cNvGrpSpPr>
              <a:grpSpLocks noChangeAspect="1"/>
            </p:cNvGrpSpPr>
            <p:nvPr/>
          </p:nvGrpSpPr>
          <p:grpSpPr bwMode="auto">
            <a:xfrm>
              <a:off x="893071" y="4788474"/>
              <a:ext cx="293189" cy="334051"/>
              <a:chOff x="1807" y="2337"/>
              <a:chExt cx="574" cy="654"/>
            </a:xfrm>
            <a:solidFill>
              <a:schemeClr val="bg1"/>
            </a:solidFill>
          </p:grpSpPr>
          <p:sp>
            <p:nvSpPr>
              <p:cNvPr id="14" name="Freeform 5"/>
              <p:cNvSpPr/>
              <p:nvPr/>
            </p:nvSpPr>
            <p:spPr bwMode="auto">
              <a:xfrm>
                <a:off x="1852" y="2337"/>
                <a:ext cx="529" cy="654"/>
              </a:xfrm>
              <a:custGeom>
                <a:avLst/>
                <a:gdLst>
                  <a:gd name="T0" fmla="*/ 2355 w 2387"/>
                  <a:gd name="T1" fmla="*/ 0 h 2947"/>
                  <a:gd name="T2" fmla="*/ 2386 w 2387"/>
                  <a:gd name="T3" fmla="*/ 811 h 2947"/>
                  <a:gd name="T4" fmla="*/ 2343 w 2387"/>
                  <a:gd name="T5" fmla="*/ 855 h 2947"/>
                  <a:gd name="T6" fmla="*/ 2327 w 2387"/>
                  <a:gd name="T7" fmla="*/ 855 h 2947"/>
                  <a:gd name="T8" fmla="*/ 2284 w 2387"/>
                  <a:gd name="T9" fmla="*/ 821 h 2947"/>
                  <a:gd name="T10" fmla="*/ 2097 w 2387"/>
                  <a:gd name="T11" fmla="*/ 406 h 2947"/>
                  <a:gd name="T12" fmla="*/ 1770 w 2387"/>
                  <a:gd name="T13" fmla="*/ 306 h 2947"/>
                  <a:gd name="T14" fmla="*/ 1504 w 2387"/>
                  <a:gd name="T15" fmla="*/ 306 h 2947"/>
                  <a:gd name="T16" fmla="*/ 1462 w 2387"/>
                  <a:gd name="T17" fmla="*/ 349 h 2947"/>
                  <a:gd name="T18" fmla="*/ 1462 w 2387"/>
                  <a:gd name="T19" fmla="*/ 2484 h 2947"/>
                  <a:gd name="T20" fmla="*/ 1524 w 2387"/>
                  <a:gd name="T21" fmla="*/ 2780 h 2947"/>
                  <a:gd name="T22" fmla="*/ 1527 w 2387"/>
                  <a:gd name="T23" fmla="*/ 2784 h 2947"/>
                  <a:gd name="T24" fmla="*/ 1766 w 2387"/>
                  <a:gd name="T25" fmla="*/ 2862 h 2947"/>
                  <a:gd name="T26" fmla="*/ 1806 w 2387"/>
                  <a:gd name="T27" fmla="*/ 2905 h 2947"/>
                  <a:gd name="T28" fmla="*/ 1763 w 2387"/>
                  <a:gd name="T29" fmla="*/ 2947 h 2947"/>
                  <a:gd name="T30" fmla="*/ 639 w 2387"/>
                  <a:gd name="T31" fmla="*/ 2947 h 2947"/>
                  <a:gd name="T32" fmla="*/ 597 w 2387"/>
                  <a:gd name="T33" fmla="*/ 2905 h 2947"/>
                  <a:gd name="T34" fmla="*/ 636 w 2387"/>
                  <a:gd name="T35" fmla="*/ 2862 h 2947"/>
                  <a:gd name="T36" fmla="*/ 859 w 2387"/>
                  <a:gd name="T37" fmla="*/ 2769 h 2947"/>
                  <a:gd name="T38" fmla="*/ 865 w 2387"/>
                  <a:gd name="T39" fmla="*/ 2762 h 2947"/>
                  <a:gd name="T40" fmla="*/ 926 w 2387"/>
                  <a:gd name="T41" fmla="*/ 2433 h 2947"/>
                  <a:gd name="T42" fmla="*/ 926 w 2387"/>
                  <a:gd name="T43" fmla="*/ 349 h 2947"/>
                  <a:gd name="T44" fmla="*/ 883 w 2387"/>
                  <a:gd name="T45" fmla="*/ 306 h 2947"/>
                  <a:gd name="T46" fmla="*/ 618 w 2387"/>
                  <a:gd name="T47" fmla="*/ 306 h 2947"/>
                  <a:gd name="T48" fmla="*/ 292 w 2387"/>
                  <a:gd name="T49" fmla="*/ 405 h 2947"/>
                  <a:gd name="T50" fmla="*/ 290 w 2387"/>
                  <a:gd name="T51" fmla="*/ 406 h 2947"/>
                  <a:gd name="T52" fmla="*/ 103 w 2387"/>
                  <a:gd name="T53" fmla="*/ 819 h 2947"/>
                  <a:gd name="T54" fmla="*/ 61 w 2387"/>
                  <a:gd name="T55" fmla="*/ 854 h 2947"/>
                  <a:gd name="T56" fmla="*/ 44 w 2387"/>
                  <a:gd name="T57" fmla="*/ 854 h 2947"/>
                  <a:gd name="T58" fmla="*/ 2 w 2387"/>
                  <a:gd name="T59" fmla="*/ 809 h 2947"/>
                  <a:gd name="T60" fmla="*/ 31 w 2387"/>
                  <a:gd name="T61" fmla="*/ 41 h 2947"/>
                  <a:gd name="T62" fmla="*/ 74 w 2387"/>
                  <a:gd name="T63" fmla="*/ 0 h 2947"/>
                  <a:gd name="T64" fmla="*/ 2355 w 2387"/>
                  <a:gd name="T65" fmla="*/ 0 h 2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87" h="2947">
                    <a:moveTo>
                      <a:pt x="2355" y="0"/>
                    </a:moveTo>
                    <a:cubicBezTo>
                      <a:pt x="2386" y="811"/>
                      <a:pt x="2386" y="811"/>
                      <a:pt x="2386" y="811"/>
                    </a:cubicBezTo>
                    <a:cubicBezTo>
                      <a:pt x="2387" y="836"/>
                      <a:pt x="2368" y="855"/>
                      <a:pt x="2343" y="855"/>
                    </a:cubicBezTo>
                    <a:cubicBezTo>
                      <a:pt x="2327" y="855"/>
                      <a:pt x="2327" y="855"/>
                      <a:pt x="2327" y="855"/>
                    </a:cubicBezTo>
                    <a:cubicBezTo>
                      <a:pt x="2305" y="855"/>
                      <a:pt x="2289" y="840"/>
                      <a:pt x="2284" y="821"/>
                    </a:cubicBezTo>
                    <a:cubicBezTo>
                      <a:pt x="2241" y="608"/>
                      <a:pt x="2179" y="470"/>
                      <a:pt x="2097" y="406"/>
                    </a:cubicBezTo>
                    <a:cubicBezTo>
                      <a:pt x="2022" y="339"/>
                      <a:pt x="2007" y="306"/>
                      <a:pt x="1770" y="306"/>
                    </a:cubicBezTo>
                    <a:cubicBezTo>
                      <a:pt x="1504" y="306"/>
                      <a:pt x="1504" y="306"/>
                      <a:pt x="1504" y="306"/>
                    </a:cubicBezTo>
                    <a:cubicBezTo>
                      <a:pt x="1480" y="306"/>
                      <a:pt x="1462" y="326"/>
                      <a:pt x="1462" y="349"/>
                    </a:cubicBezTo>
                    <a:cubicBezTo>
                      <a:pt x="1462" y="2484"/>
                      <a:pt x="1462" y="2484"/>
                      <a:pt x="1462" y="2484"/>
                    </a:cubicBezTo>
                    <a:cubicBezTo>
                      <a:pt x="1462" y="2638"/>
                      <a:pt x="1483" y="2736"/>
                      <a:pt x="1524" y="2780"/>
                    </a:cubicBezTo>
                    <a:cubicBezTo>
                      <a:pt x="1527" y="2784"/>
                      <a:pt x="1527" y="2784"/>
                      <a:pt x="1527" y="2784"/>
                    </a:cubicBezTo>
                    <a:cubicBezTo>
                      <a:pt x="1575" y="2823"/>
                      <a:pt x="1640" y="2849"/>
                      <a:pt x="1766" y="2862"/>
                    </a:cubicBezTo>
                    <a:cubicBezTo>
                      <a:pt x="1789" y="2864"/>
                      <a:pt x="1806" y="2884"/>
                      <a:pt x="1806" y="2905"/>
                    </a:cubicBezTo>
                    <a:cubicBezTo>
                      <a:pt x="1806" y="2929"/>
                      <a:pt x="1786" y="2947"/>
                      <a:pt x="1763" y="2947"/>
                    </a:cubicBezTo>
                    <a:cubicBezTo>
                      <a:pt x="639" y="2947"/>
                      <a:pt x="639" y="2947"/>
                      <a:pt x="639" y="2947"/>
                    </a:cubicBezTo>
                    <a:cubicBezTo>
                      <a:pt x="615" y="2947"/>
                      <a:pt x="597" y="2928"/>
                      <a:pt x="597" y="2905"/>
                    </a:cubicBezTo>
                    <a:cubicBezTo>
                      <a:pt x="597" y="2882"/>
                      <a:pt x="613" y="2864"/>
                      <a:pt x="636" y="2862"/>
                    </a:cubicBezTo>
                    <a:cubicBezTo>
                      <a:pt x="762" y="2849"/>
                      <a:pt x="823" y="2818"/>
                      <a:pt x="859" y="2769"/>
                    </a:cubicBezTo>
                    <a:cubicBezTo>
                      <a:pt x="860" y="2767"/>
                      <a:pt x="862" y="2764"/>
                      <a:pt x="865" y="2762"/>
                    </a:cubicBezTo>
                    <a:cubicBezTo>
                      <a:pt x="906" y="2726"/>
                      <a:pt x="926" y="2617"/>
                      <a:pt x="926" y="2433"/>
                    </a:cubicBezTo>
                    <a:cubicBezTo>
                      <a:pt x="926" y="349"/>
                      <a:pt x="926" y="349"/>
                      <a:pt x="926" y="349"/>
                    </a:cubicBezTo>
                    <a:cubicBezTo>
                      <a:pt x="926" y="324"/>
                      <a:pt x="906" y="306"/>
                      <a:pt x="883" y="306"/>
                    </a:cubicBezTo>
                    <a:cubicBezTo>
                      <a:pt x="618" y="306"/>
                      <a:pt x="618" y="306"/>
                      <a:pt x="618" y="306"/>
                    </a:cubicBezTo>
                    <a:cubicBezTo>
                      <a:pt x="382" y="306"/>
                      <a:pt x="366" y="339"/>
                      <a:pt x="292" y="405"/>
                    </a:cubicBezTo>
                    <a:cubicBezTo>
                      <a:pt x="290" y="406"/>
                      <a:pt x="290" y="406"/>
                      <a:pt x="290" y="406"/>
                    </a:cubicBezTo>
                    <a:cubicBezTo>
                      <a:pt x="208" y="470"/>
                      <a:pt x="146" y="608"/>
                      <a:pt x="103" y="819"/>
                    </a:cubicBezTo>
                    <a:cubicBezTo>
                      <a:pt x="98" y="839"/>
                      <a:pt x="82" y="854"/>
                      <a:pt x="61" y="854"/>
                    </a:cubicBezTo>
                    <a:cubicBezTo>
                      <a:pt x="44" y="854"/>
                      <a:pt x="44" y="854"/>
                      <a:pt x="44" y="854"/>
                    </a:cubicBezTo>
                    <a:cubicBezTo>
                      <a:pt x="20" y="854"/>
                      <a:pt x="0" y="834"/>
                      <a:pt x="2" y="809"/>
                    </a:cubicBezTo>
                    <a:cubicBezTo>
                      <a:pt x="31" y="41"/>
                      <a:pt x="31" y="41"/>
                      <a:pt x="31" y="41"/>
                    </a:cubicBezTo>
                    <a:cubicBezTo>
                      <a:pt x="33" y="18"/>
                      <a:pt x="51" y="0"/>
                      <a:pt x="74" y="0"/>
                    </a:cubicBezTo>
                    <a:cubicBezTo>
                      <a:pt x="2355" y="0"/>
                      <a:pt x="2355" y="0"/>
                      <a:pt x="23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sp>
            <p:nvSpPr>
              <p:cNvPr id="15" name="Freeform 6"/>
              <p:cNvSpPr/>
              <p:nvPr/>
            </p:nvSpPr>
            <p:spPr bwMode="auto">
              <a:xfrm>
                <a:off x="1807" y="2770"/>
                <a:ext cx="179" cy="221"/>
              </a:xfrm>
              <a:custGeom>
                <a:avLst/>
                <a:gdLst>
                  <a:gd name="T0" fmla="*/ 798 w 808"/>
                  <a:gd name="T1" fmla="*/ 2 h 998"/>
                  <a:gd name="T2" fmla="*/ 808 w 808"/>
                  <a:gd name="T3" fmla="*/ 276 h 998"/>
                  <a:gd name="T4" fmla="*/ 793 w 808"/>
                  <a:gd name="T5" fmla="*/ 290 h 998"/>
                  <a:gd name="T6" fmla="*/ 788 w 808"/>
                  <a:gd name="T7" fmla="*/ 290 h 998"/>
                  <a:gd name="T8" fmla="*/ 773 w 808"/>
                  <a:gd name="T9" fmla="*/ 279 h 998"/>
                  <a:gd name="T10" fmla="*/ 709 w 808"/>
                  <a:gd name="T11" fmla="*/ 140 h 998"/>
                  <a:gd name="T12" fmla="*/ 598 w 808"/>
                  <a:gd name="T13" fmla="*/ 105 h 998"/>
                  <a:gd name="T14" fmla="*/ 508 w 808"/>
                  <a:gd name="T15" fmla="*/ 105 h 998"/>
                  <a:gd name="T16" fmla="*/ 493 w 808"/>
                  <a:gd name="T17" fmla="*/ 120 h 998"/>
                  <a:gd name="T18" fmla="*/ 493 w 808"/>
                  <a:gd name="T19" fmla="*/ 841 h 998"/>
                  <a:gd name="T20" fmla="*/ 514 w 808"/>
                  <a:gd name="T21" fmla="*/ 941 h 998"/>
                  <a:gd name="T22" fmla="*/ 516 w 808"/>
                  <a:gd name="T23" fmla="*/ 942 h 998"/>
                  <a:gd name="T24" fmla="*/ 596 w 808"/>
                  <a:gd name="T25" fmla="*/ 969 h 998"/>
                  <a:gd name="T26" fmla="*/ 609 w 808"/>
                  <a:gd name="T27" fmla="*/ 983 h 998"/>
                  <a:gd name="T28" fmla="*/ 595 w 808"/>
                  <a:gd name="T29" fmla="*/ 998 h 998"/>
                  <a:gd name="T30" fmla="*/ 215 w 808"/>
                  <a:gd name="T31" fmla="*/ 998 h 998"/>
                  <a:gd name="T32" fmla="*/ 200 w 808"/>
                  <a:gd name="T33" fmla="*/ 983 h 998"/>
                  <a:gd name="T34" fmla="*/ 213 w 808"/>
                  <a:gd name="T35" fmla="*/ 969 h 998"/>
                  <a:gd name="T36" fmla="*/ 288 w 808"/>
                  <a:gd name="T37" fmla="*/ 937 h 998"/>
                  <a:gd name="T38" fmla="*/ 290 w 808"/>
                  <a:gd name="T39" fmla="*/ 936 h 998"/>
                  <a:gd name="T40" fmla="*/ 311 w 808"/>
                  <a:gd name="T41" fmla="*/ 824 h 998"/>
                  <a:gd name="T42" fmla="*/ 311 w 808"/>
                  <a:gd name="T43" fmla="*/ 122 h 998"/>
                  <a:gd name="T44" fmla="*/ 297 w 808"/>
                  <a:gd name="T45" fmla="*/ 107 h 998"/>
                  <a:gd name="T46" fmla="*/ 206 w 808"/>
                  <a:gd name="T47" fmla="*/ 107 h 998"/>
                  <a:gd name="T48" fmla="*/ 97 w 808"/>
                  <a:gd name="T49" fmla="*/ 140 h 998"/>
                  <a:gd name="T50" fmla="*/ 34 w 808"/>
                  <a:gd name="T51" fmla="*/ 279 h 998"/>
                  <a:gd name="T52" fmla="*/ 20 w 808"/>
                  <a:gd name="T53" fmla="*/ 290 h 998"/>
                  <a:gd name="T54" fmla="*/ 15 w 808"/>
                  <a:gd name="T55" fmla="*/ 290 h 998"/>
                  <a:gd name="T56" fmla="*/ 0 w 808"/>
                  <a:gd name="T57" fmla="*/ 276 h 998"/>
                  <a:gd name="T58" fmla="*/ 10 w 808"/>
                  <a:gd name="T59" fmla="*/ 15 h 998"/>
                  <a:gd name="T60" fmla="*/ 25 w 808"/>
                  <a:gd name="T61" fmla="*/ 0 h 998"/>
                  <a:gd name="T62" fmla="*/ 798 w 808"/>
                  <a:gd name="T63" fmla="*/ 0 h 998"/>
                  <a:gd name="T64" fmla="*/ 798 w 808"/>
                  <a:gd name="T65" fmla="*/ 2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8" h="998">
                    <a:moveTo>
                      <a:pt x="798" y="2"/>
                    </a:moveTo>
                    <a:cubicBezTo>
                      <a:pt x="808" y="276"/>
                      <a:pt x="808" y="276"/>
                      <a:pt x="808" y="276"/>
                    </a:cubicBezTo>
                    <a:cubicBezTo>
                      <a:pt x="808" y="284"/>
                      <a:pt x="801" y="290"/>
                      <a:pt x="793" y="290"/>
                    </a:cubicBezTo>
                    <a:cubicBezTo>
                      <a:pt x="788" y="290"/>
                      <a:pt x="788" y="290"/>
                      <a:pt x="788" y="290"/>
                    </a:cubicBezTo>
                    <a:cubicBezTo>
                      <a:pt x="782" y="290"/>
                      <a:pt x="775" y="285"/>
                      <a:pt x="773" y="279"/>
                    </a:cubicBezTo>
                    <a:cubicBezTo>
                      <a:pt x="759" y="207"/>
                      <a:pt x="737" y="161"/>
                      <a:pt x="709" y="140"/>
                    </a:cubicBezTo>
                    <a:cubicBezTo>
                      <a:pt x="683" y="117"/>
                      <a:pt x="678" y="105"/>
                      <a:pt x="598" y="105"/>
                    </a:cubicBezTo>
                    <a:cubicBezTo>
                      <a:pt x="508" y="105"/>
                      <a:pt x="508" y="105"/>
                      <a:pt x="508" y="105"/>
                    </a:cubicBezTo>
                    <a:cubicBezTo>
                      <a:pt x="500" y="105"/>
                      <a:pt x="493" y="112"/>
                      <a:pt x="493" y="120"/>
                    </a:cubicBezTo>
                    <a:cubicBezTo>
                      <a:pt x="493" y="841"/>
                      <a:pt x="493" y="841"/>
                      <a:pt x="493" y="841"/>
                    </a:cubicBezTo>
                    <a:cubicBezTo>
                      <a:pt x="493" y="893"/>
                      <a:pt x="500" y="926"/>
                      <a:pt x="514" y="941"/>
                    </a:cubicBezTo>
                    <a:cubicBezTo>
                      <a:pt x="516" y="942"/>
                      <a:pt x="516" y="942"/>
                      <a:pt x="516" y="942"/>
                    </a:cubicBezTo>
                    <a:cubicBezTo>
                      <a:pt x="532" y="956"/>
                      <a:pt x="554" y="965"/>
                      <a:pt x="596" y="969"/>
                    </a:cubicBezTo>
                    <a:cubicBezTo>
                      <a:pt x="605" y="970"/>
                      <a:pt x="609" y="975"/>
                      <a:pt x="609" y="983"/>
                    </a:cubicBezTo>
                    <a:cubicBezTo>
                      <a:pt x="609" y="992"/>
                      <a:pt x="603" y="998"/>
                      <a:pt x="595" y="998"/>
                    </a:cubicBezTo>
                    <a:cubicBezTo>
                      <a:pt x="215" y="998"/>
                      <a:pt x="215" y="998"/>
                      <a:pt x="215" y="998"/>
                    </a:cubicBezTo>
                    <a:cubicBezTo>
                      <a:pt x="206" y="998"/>
                      <a:pt x="200" y="992"/>
                      <a:pt x="200" y="983"/>
                    </a:cubicBezTo>
                    <a:cubicBezTo>
                      <a:pt x="200" y="975"/>
                      <a:pt x="206" y="970"/>
                      <a:pt x="213" y="969"/>
                    </a:cubicBezTo>
                    <a:cubicBezTo>
                      <a:pt x="256" y="964"/>
                      <a:pt x="277" y="954"/>
                      <a:pt x="288" y="937"/>
                    </a:cubicBezTo>
                    <a:cubicBezTo>
                      <a:pt x="288" y="936"/>
                      <a:pt x="290" y="936"/>
                      <a:pt x="290" y="936"/>
                    </a:cubicBezTo>
                    <a:cubicBezTo>
                      <a:pt x="303" y="923"/>
                      <a:pt x="311" y="887"/>
                      <a:pt x="311" y="824"/>
                    </a:cubicBezTo>
                    <a:cubicBezTo>
                      <a:pt x="311" y="122"/>
                      <a:pt x="311" y="122"/>
                      <a:pt x="311" y="122"/>
                    </a:cubicBezTo>
                    <a:cubicBezTo>
                      <a:pt x="311" y="113"/>
                      <a:pt x="305" y="107"/>
                      <a:pt x="297" y="107"/>
                    </a:cubicBezTo>
                    <a:cubicBezTo>
                      <a:pt x="206" y="107"/>
                      <a:pt x="206" y="107"/>
                      <a:pt x="206" y="107"/>
                    </a:cubicBezTo>
                    <a:cubicBezTo>
                      <a:pt x="126" y="107"/>
                      <a:pt x="121" y="118"/>
                      <a:pt x="97" y="140"/>
                    </a:cubicBezTo>
                    <a:cubicBezTo>
                      <a:pt x="69" y="161"/>
                      <a:pt x="48" y="207"/>
                      <a:pt x="34" y="279"/>
                    </a:cubicBezTo>
                    <a:cubicBezTo>
                      <a:pt x="33" y="285"/>
                      <a:pt x="26" y="290"/>
                      <a:pt x="20" y="290"/>
                    </a:cubicBezTo>
                    <a:cubicBezTo>
                      <a:pt x="15" y="290"/>
                      <a:pt x="15" y="290"/>
                      <a:pt x="15" y="290"/>
                    </a:cubicBezTo>
                    <a:cubicBezTo>
                      <a:pt x="7" y="290"/>
                      <a:pt x="0" y="284"/>
                      <a:pt x="0" y="276"/>
                    </a:cubicBezTo>
                    <a:cubicBezTo>
                      <a:pt x="10" y="15"/>
                      <a:pt x="10" y="15"/>
                      <a:pt x="10" y="15"/>
                    </a:cubicBezTo>
                    <a:cubicBezTo>
                      <a:pt x="10" y="7"/>
                      <a:pt x="16" y="0"/>
                      <a:pt x="25" y="0"/>
                    </a:cubicBezTo>
                    <a:cubicBezTo>
                      <a:pt x="798" y="0"/>
                      <a:pt x="798" y="0"/>
                      <a:pt x="798" y="0"/>
                    </a:cubicBezTo>
                    <a:cubicBezTo>
                      <a:pt x="798" y="2"/>
                      <a:pt x="798" y="2"/>
                      <a:pt x="79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grpSp>
        <p:sp>
          <p:nvSpPr>
            <p:cNvPr id="13" name="文本框 12"/>
            <p:cNvSpPr txBox="1"/>
            <p:nvPr/>
          </p:nvSpPr>
          <p:spPr>
            <a:xfrm>
              <a:off x="1485040" y="474644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字体</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微软雅黑，商用请自行购买。</a:t>
              </a:r>
            </a:p>
          </p:txBody>
        </p:sp>
      </p:grpSp>
      <p:grpSp>
        <p:nvGrpSpPr>
          <p:cNvPr id="16" name="组合 15"/>
          <p:cNvGrpSpPr/>
          <p:nvPr userDrawn="1"/>
        </p:nvGrpSpPr>
        <p:grpSpPr>
          <a:xfrm>
            <a:off x="6585601" y="2404534"/>
            <a:ext cx="4875773" cy="636304"/>
            <a:chOff x="721513" y="3784751"/>
            <a:chExt cx="4875773" cy="636304"/>
          </a:xfrm>
        </p:grpSpPr>
        <p:grpSp>
          <p:nvGrpSpPr>
            <p:cNvPr id="17" name="Group 13"/>
            <p:cNvGrpSpPr>
              <a:grpSpLocks noChangeAspect="1"/>
            </p:cNvGrpSpPr>
            <p:nvPr/>
          </p:nvGrpSpPr>
          <p:grpSpPr bwMode="auto">
            <a:xfrm>
              <a:off x="851381" y="3914439"/>
              <a:ext cx="376569" cy="376929"/>
              <a:chOff x="4850" y="777"/>
              <a:chExt cx="1045" cy="1046"/>
            </a:xfrm>
            <a:solidFill>
              <a:schemeClr val="bg1"/>
            </a:solidFill>
          </p:grpSpPr>
          <p:sp>
            <p:nvSpPr>
              <p:cNvPr id="20" name="Freeform 14"/>
              <p:cNvSpPr/>
              <p:nvPr/>
            </p:nvSpPr>
            <p:spPr bwMode="auto">
              <a:xfrm>
                <a:off x="5532" y="785"/>
                <a:ext cx="354" cy="356"/>
              </a:xfrm>
              <a:custGeom>
                <a:avLst/>
                <a:gdLst>
                  <a:gd name="T0" fmla="*/ 894 w 990"/>
                  <a:gd name="T1" fmla="*/ 469 h 994"/>
                  <a:gd name="T2" fmla="*/ 521 w 990"/>
                  <a:gd name="T3" fmla="*/ 96 h 994"/>
                  <a:gd name="T4" fmla="*/ 184 w 990"/>
                  <a:gd name="T5" fmla="*/ 98 h 994"/>
                  <a:gd name="T6" fmla="*/ 0 w 990"/>
                  <a:gd name="T7" fmla="*/ 282 h 994"/>
                  <a:gd name="T8" fmla="*/ 712 w 990"/>
                  <a:gd name="T9" fmla="*/ 994 h 994"/>
                  <a:gd name="T10" fmla="*/ 894 w 990"/>
                  <a:gd name="T11" fmla="*/ 813 h 994"/>
                  <a:gd name="T12" fmla="*/ 894 w 990"/>
                  <a:gd name="T13" fmla="*/ 469 h 994"/>
                  <a:gd name="T14" fmla="*/ 894 w 990"/>
                  <a:gd name="T15" fmla="*/ 469 h 994"/>
                  <a:gd name="T16" fmla="*/ 894 w 990"/>
                  <a:gd name="T17" fmla="*/ 469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994">
                    <a:moveTo>
                      <a:pt x="894" y="469"/>
                    </a:moveTo>
                    <a:cubicBezTo>
                      <a:pt x="521" y="96"/>
                      <a:pt x="521" y="96"/>
                      <a:pt x="521" y="96"/>
                    </a:cubicBezTo>
                    <a:cubicBezTo>
                      <a:pt x="426" y="0"/>
                      <a:pt x="280" y="2"/>
                      <a:pt x="184" y="98"/>
                    </a:cubicBezTo>
                    <a:cubicBezTo>
                      <a:pt x="0" y="282"/>
                      <a:pt x="0" y="282"/>
                      <a:pt x="0" y="282"/>
                    </a:cubicBezTo>
                    <a:cubicBezTo>
                      <a:pt x="712" y="994"/>
                      <a:pt x="712" y="994"/>
                      <a:pt x="712" y="994"/>
                    </a:cubicBezTo>
                    <a:cubicBezTo>
                      <a:pt x="894" y="813"/>
                      <a:pt x="894" y="813"/>
                      <a:pt x="894" y="813"/>
                    </a:cubicBezTo>
                    <a:cubicBezTo>
                      <a:pt x="990" y="715"/>
                      <a:pt x="987" y="564"/>
                      <a:pt x="894" y="469"/>
                    </a:cubicBezTo>
                    <a:cubicBezTo>
                      <a:pt x="894" y="469"/>
                      <a:pt x="894" y="469"/>
                      <a:pt x="894" y="469"/>
                    </a:cubicBezTo>
                    <a:cubicBezTo>
                      <a:pt x="894" y="469"/>
                      <a:pt x="894" y="469"/>
                      <a:pt x="894" y="4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5"/>
              <p:cNvSpPr/>
              <p:nvPr/>
            </p:nvSpPr>
            <p:spPr bwMode="auto">
              <a:xfrm>
                <a:off x="4869" y="1498"/>
                <a:ext cx="304" cy="309"/>
              </a:xfrm>
              <a:custGeom>
                <a:avLst/>
                <a:gdLst>
                  <a:gd name="T0" fmla="*/ 146 w 851"/>
                  <a:gd name="T1" fmla="*/ 0 h 861"/>
                  <a:gd name="T2" fmla="*/ 0 w 851"/>
                  <a:gd name="T3" fmla="*/ 672 h 861"/>
                  <a:gd name="T4" fmla="*/ 0 w 851"/>
                  <a:gd name="T5" fmla="*/ 677 h 861"/>
                  <a:gd name="T6" fmla="*/ 48 w 851"/>
                  <a:gd name="T7" fmla="*/ 808 h 861"/>
                  <a:gd name="T8" fmla="*/ 177 w 851"/>
                  <a:gd name="T9" fmla="*/ 856 h 861"/>
                  <a:gd name="T10" fmla="*/ 182 w 851"/>
                  <a:gd name="T11" fmla="*/ 856 h 861"/>
                  <a:gd name="T12" fmla="*/ 851 w 851"/>
                  <a:gd name="T13" fmla="*/ 708 h 861"/>
                  <a:gd name="T14" fmla="*/ 146 w 851"/>
                  <a:gd name="T15" fmla="*/ 0 h 861"/>
                  <a:gd name="T16" fmla="*/ 146 w 851"/>
                  <a:gd name="T17" fmla="*/ 0 h 861"/>
                  <a:gd name="T18" fmla="*/ 146 w 851"/>
                  <a:gd name="T19"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861">
                    <a:moveTo>
                      <a:pt x="146" y="0"/>
                    </a:moveTo>
                    <a:cubicBezTo>
                      <a:pt x="110" y="53"/>
                      <a:pt x="63" y="282"/>
                      <a:pt x="0" y="672"/>
                    </a:cubicBezTo>
                    <a:cubicBezTo>
                      <a:pt x="0" y="677"/>
                      <a:pt x="0" y="677"/>
                      <a:pt x="0" y="677"/>
                    </a:cubicBezTo>
                    <a:cubicBezTo>
                      <a:pt x="0" y="725"/>
                      <a:pt x="17" y="772"/>
                      <a:pt x="48" y="808"/>
                    </a:cubicBezTo>
                    <a:cubicBezTo>
                      <a:pt x="77" y="844"/>
                      <a:pt x="132" y="861"/>
                      <a:pt x="177" y="856"/>
                    </a:cubicBezTo>
                    <a:cubicBezTo>
                      <a:pt x="182" y="856"/>
                      <a:pt x="182" y="856"/>
                      <a:pt x="182" y="856"/>
                    </a:cubicBezTo>
                    <a:cubicBezTo>
                      <a:pt x="557" y="796"/>
                      <a:pt x="782" y="749"/>
                      <a:pt x="851" y="708"/>
                    </a:cubicBezTo>
                    <a:cubicBezTo>
                      <a:pt x="146" y="0"/>
                      <a:pt x="146" y="0"/>
                      <a:pt x="146" y="0"/>
                    </a:cubicBezTo>
                    <a:cubicBezTo>
                      <a:pt x="146" y="0"/>
                      <a:pt x="146" y="0"/>
                      <a:pt x="146" y="0"/>
                    </a:cubicBezTo>
                    <a:cubicBezTo>
                      <a:pt x="146" y="0"/>
                      <a:pt x="146"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6"/>
              <p:cNvSpPr/>
              <p:nvPr/>
            </p:nvSpPr>
            <p:spPr bwMode="auto">
              <a:xfrm>
                <a:off x="4952" y="916"/>
                <a:ext cx="816" cy="805"/>
              </a:xfrm>
              <a:custGeom>
                <a:avLst/>
                <a:gdLst>
                  <a:gd name="T0" fmla="*/ 803 w 816"/>
                  <a:gd name="T1" fmla="*/ 255 h 805"/>
                  <a:gd name="T2" fmla="*/ 549 w 816"/>
                  <a:gd name="T3" fmla="*/ 0 h 805"/>
                  <a:gd name="T4" fmla="*/ 421 w 816"/>
                  <a:gd name="T5" fmla="*/ 128 h 805"/>
                  <a:gd name="T6" fmla="*/ 421 w 816"/>
                  <a:gd name="T7" fmla="*/ 128 h 805"/>
                  <a:gd name="T8" fmla="*/ 166 w 816"/>
                  <a:gd name="T9" fmla="*/ 383 h 805"/>
                  <a:gd name="T10" fmla="*/ 166 w 816"/>
                  <a:gd name="T11" fmla="*/ 383 h 805"/>
                  <a:gd name="T12" fmla="*/ 0 w 816"/>
                  <a:gd name="T13" fmla="*/ 550 h 805"/>
                  <a:gd name="T14" fmla="*/ 255 w 816"/>
                  <a:gd name="T15" fmla="*/ 805 h 805"/>
                  <a:gd name="T16" fmla="*/ 317 w 816"/>
                  <a:gd name="T17" fmla="*/ 742 h 805"/>
                  <a:gd name="T18" fmla="*/ 317 w 816"/>
                  <a:gd name="T19" fmla="*/ 742 h 805"/>
                  <a:gd name="T20" fmla="*/ 687 w 816"/>
                  <a:gd name="T21" fmla="*/ 372 h 805"/>
                  <a:gd name="T22" fmla="*/ 816 w 816"/>
                  <a:gd name="T23" fmla="*/ 244 h 805"/>
                  <a:gd name="T24" fmla="*/ 803 w 816"/>
                  <a:gd name="T25" fmla="*/ 255 h 805"/>
                  <a:gd name="T26" fmla="*/ 803 w 816"/>
                  <a:gd name="T27" fmla="*/ 255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6" h="805">
                    <a:moveTo>
                      <a:pt x="803" y="255"/>
                    </a:moveTo>
                    <a:lnTo>
                      <a:pt x="549" y="0"/>
                    </a:lnTo>
                    <a:lnTo>
                      <a:pt x="421" y="128"/>
                    </a:lnTo>
                    <a:lnTo>
                      <a:pt x="421" y="128"/>
                    </a:lnTo>
                    <a:lnTo>
                      <a:pt x="166" y="383"/>
                    </a:lnTo>
                    <a:lnTo>
                      <a:pt x="166" y="383"/>
                    </a:lnTo>
                    <a:lnTo>
                      <a:pt x="0" y="550"/>
                    </a:lnTo>
                    <a:lnTo>
                      <a:pt x="255" y="805"/>
                    </a:lnTo>
                    <a:lnTo>
                      <a:pt x="317" y="742"/>
                    </a:lnTo>
                    <a:lnTo>
                      <a:pt x="317" y="742"/>
                    </a:lnTo>
                    <a:lnTo>
                      <a:pt x="687" y="372"/>
                    </a:lnTo>
                    <a:lnTo>
                      <a:pt x="816" y="244"/>
                    </a:lnTo>
                    <a:lnTo>
                      <a:pt x="803" y="255"/>
                    </a:lnTo>
                    <a:lnTo>
                      <a:pt x="803"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7"/>
              <p:cNvSpPr/>
              <p:nvPr/>
            </p:nvSpPr>
            <p:spPr bwMode="auto">
              <a:xfrm>
                <a:off x="4850" y="777"/>
                <a:ext cx="493" cy="492"/>
              </a:xfrm>
              <a:custGeom>
                <a:avLst/>
                <a:gdLst>
                  <a:gd name="T0" fmla="*/ 810 w 1379"/>
                  <a:gd name="T1" fmla="*/ 96 h 1375"/>
                  <a:gd name="T2" fmla="*/ 473 w 1379"/>
                  <a:gd name="T3" fmla="*/ 96 h 1375"/>
                  <a:gd name="T4" fmla="*/ 96 w 1379"/>
                  <a:gd name="T5" fmla="*/ 476 h 1375"/>
                  <a:gd name="T6" fmla="*/ 100 w 1379"/>
                  <a:gd name="T7" fmla="*/ 808 h 1375"/>
                  <a:gd name="T8" fmla="*/ 225 w 1379"/>
                  <a:gd name="T9" fmla="*/ 932 h 1375"/>
                  <a:gd name="T10" fmla="*/ 607 w 1379"/>
                  <a:gd name="T11" fmla="*/ 550 h 1375"/>
                  <a:gd name="T12" fmla="*/ 693 w 1379"/>
                  <a:gd name="T13" fmla="*/ 550 h 1375"/>
                  <a:gd name="T14" fmla="*/ 693 w 1379"/>
                  <a:gd name="T15" fmla="*/ 636 h 1375"/>
                  <a:gd name="T16" fmla="*/ 311 w 1379"/>
                  <a:gd name="T17" fmla="*/ 1018 h 1375"/>
                  <a:gd name="T18" fmla="*/ 456 w 1379"/>
                  <a:gd name="T19" fmla="*/ 1164 h 1375"/>
                  <a:gd name="T20" fmla="*/ 839 w 1379"/>
                  <a:gd name="T21" fmla="*/ 782 h 1375"/>
                  <a:gd name="T22" fmla="*/ 925 w 1379"/>
                  <a:gd name="T23" fmla="*/ 782 h 1375"/>
                  <a:gd name="T24" fmla="*/ 925 w 1379"/>
                  <a:gd name="T25" fmla="*/ 868 h 1375"/>
                  <a:gd name="T26" fmla="*/ 543 w 1379"/>
                  <a:gd name="T27" fmla="*/ 1250 h 1375"/>
                  <a:gd name="T28" fmla="*/ 667 w 1379"/>
                  <a:gd name="T29" fmla="*/ 1375 h 1375"/>
                  <a:gd name="T30" fmla="*/ 1379 w 1379"/>
                  <a:gd name="T31" fmla="*/ 662 h 1375"/>
                  <a:gd name="T32" fmla="*/ 810 w 1379"/>
                  <a:gd name="T33" fmla="*/ 96 h 1375"/>
                  <a:gd name="T34" fmla="*/ 810 w 1379"/>
                  <a:gd name="T35" fmla="*/ 96 h 1375"/>
                  <a:gd name="T36" fmla="*/ 810 w 1379"/>
                  <a:gd name="T37" fmla="*/ 96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9" h="1375">
                    <a:moveTo>
                      <a:pt x="810" y="96"/>
                    </a:moveTo>
                    <a:cubicBezTo>
                      <a:pt x="715" y="0"/>
                      <a:pt x="569" y="0"/>
                      <a:pt x="473" y="96"/>
                    </a:cubicBezTo>
                    <a:cubicBezTo>
                      <a:pt x="96" y="476"/>
                      <a:pt x="96" y="476"/>
                      <a:pt x="96" y="476"/>
                    </a:cubicBezTo>
                    <a:cubicBezTo>
                      <a:pt x="0" y="571"/>
                      <a:pt x="7" y="712"/>
                      <a:pt x="100" y="808"/>
                    </a:cubicBezTo>
                    <a:cubicBezTo>
                      <a:pt x="225" y="932"/>
                      <a:pt x="225" y="932"/>
                      <a:pt x="225" y="932"/>
                    </a:cubicBezTo>
                    <a:cubicBezTo>
                      <a:pt x="607" y="550"/>
                      <a:pt x="607" y="550"/>
                      <a:pt x="607" y="550"/>
                    </a:cubicBezTo>
                    <a:cubicBezTo>
                      <a:pt x="631" y="526"/>
                      <a:pt x="669" y="526"/>
                      <a:pt x="693" y="550"/>
                    </a:cubicBezTo>
                    <a:cubicBezTo>
                      <a:pt x="717" y="574"/>
                      <a:pt x="717" y="612"/>
                      <a:pt x="693" y="636"/>
                    </a:cubicBezTo>
                    <a:cubicBezTo>
                      <a:pt x="311" y="1018"/>
                      <a:pt x="311" y="1018"/>
                      <a:pt x="311" y="1018"/>
                    </a:cubicBezTo>
                    <a:cubicBezTo>
                      <a:pt x="456" y="1164"/>
                      <a:pt x="456" y="1164"/>
                      <a:pt x="456" y="1164"/>
                    </a:cubicBezTo>
                    <a:cubicBezTo>
                      <a:pt x="839" y="782"/>
                      <a:pt x="839" y="782"/>
                      <a:pt x="839" y="782"/>
                    </a:cubicBezTo>
                    <a:cubicBezTo>
                      <a:pt x="863" y="758"/>
                      <a:pt x="901" y="758"/>
                      <a:pt x="925" y="782"/>
                    </a:cubicBezTo>
                    <a:cubicBezTo>
                      <a:pt x="949" y="806"/>
                      <a:pt x="949" y="844"/>
                      <a:pt x="925" y="868"/>
                    </a:cubicBezTo>
                    <a:cubicBezTo>
                      <a:pt x="543" y="1250"/>
                      <a:pt x="543" y="1250"/>
                      <a:pt x="543" y="1250"/>
                    </a:cubicBezTo>
                    <a:cubicBezTo>
                      <a:pt x="667" y="1375"/>
                      <a:pt x="667" y="1375"/>
                      <a:pt x="667" y="1375"/>
                    </a:cubicBezTo>
                    <a:cubicBezTo>
                      <a:pt x="1379" y="662"/>
                      <a:pt x="1379" y="662"/>
                      <a:pt x="1379" y="662"/>
                    </a:cubicBezTo>
                    <a:cubicBezTo>
                      <a:pt x="810" y="96"/>
                      <a:pt x="810" y="96"/>
                      <a:pt x="810" y="96"/>
                    </a:cubicBezTo>
                    <a:cubicBezTo>
                      <a:pt x="810" y="96"/>
                      <a:pt x="810" y="96"/>
                      <a:pt x="810" y="96"/>
                    </a:cubicBezTo>
                    <a:cubicBezTo>
                      <a:pt x="810" y="96"/>
                      <a:pt x="810" y="96"/>
                      <a:pt x="810"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8"/>
              <p:cNvSpPr/>
              <p:nvPr/>
            </p:nvSpPr>
            <p:spPr bwMode="auto">
              <a:xfrm>
                <a:off x="5405" y="1331"/>
                <a:ext cx="490" cy="492"/>
              </a:xfrm>
              <a:custGeom>
                <a:avLst/>
                <a:gdLst>
                  <a:gd name="T0" fmla="*/ 1277 w 1370"/>
                  <a:gd name="T1" fmla="*/ 564 h 1374"/>
                  <a:gd name="T2" fmla="*/ 713 w 1370"/>
                  <a:gd name="T3" fmla="*/ 0 h 1374"/>
                  <a:gd name="T4" fmla="*/ 0 w 1370"/>
                  <a:gd name="T5" fmla="*/ 712 h 1374"/>
                  <a:gd name="T6" fmla="*/ 48 w 1370"/>
                  <a:gd name="T7" fmla="*/ 760 h 1374"/>
                  <a:gd name="T8" fmla="*/ 431 w 1370"/>
                  <a:gd name="T9" fmla="*/ 377 h 1374"/>
                  <a:gd name="T10" fmla="*/ 517 w 1370"/>
                  <a:gd name="T11" fmla="*/ 377 h 1374"/>
                  <a:gd name="T12" fmla="*/ 517 w 1370"/>
                  <a:gd name="T13" fmla="*/ 464 h 1374"/>
                  <a:gd name="T14" fmla="*/ 134 w 1370"/>
                  <a:gd name="T15" fmla="*/ 846 h 1374"/>
                  <a:gd name="T16" fmla="*/ 316 w 1370"/>
                  <a:gd name="T17" fmla="*/ 1028 h 1374"/>
                  <a:gd name="T18" fmla="*/ 698 w 1370"/>
                  <a:gd name="T19" fmla="*/ 645 h 1374"/>
                  <a:gd name="T20" fmla="*/ 784 w 1370"/>
                  <a:gd name="T21" fmla="*/ 645 h 1374"/>
                  <a:gd name="T22" fmla="*/ 784 w 1370"/>
                  <a:gd name="T23" fmla="*/ 731 h 1374"/>
                  <a:gd name="T24" fmla="*/ 402 w 1370"/>
                  <a:gd name="T25" fmla="*/ 1114 h 1374"/>
                  <a:gd name="T26" fmla="*/ 567 w 1370"/>
                  <a:gd name="T27" fmla="*/ 1279 h 1374"/>
                  <a:gd name="T28" fmla="*/ 902 w 1370"/>
                  <a:gd name="T29" fmla="*/ 1281 h 1374"/>
                  <a:gd name="T30" fmla="*/ 1279 w 1370"/>
                  <a:gd name="T31" fmla="*/ 901 h 1374"/>
                  <a:gd name="T32" fmla="*/ 1277 w 1370"/>
                  <a:gd name="T33" fmla="*/ 564 h 1374"/>
                  <a:gd name="T34" fmla="*/ 1277 w 1370"/>
                  <a:gd name="T35" fmla="*/ 564 h 1374"/>
                  <a:gd name="T36" fmla="*/ 1277 w 1370"/>
                  <a:gd name="T37" fmla="*/ 56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1374">
                    <a:moveTo>
                      <a:pt x="1277" y="564"/>
                    </a:moveTo>
                    <a:cubicBezTo>
                      <a:pt x="713" y="0"/>
                      <a:pt x="713" y="0"/>
                      <a:pt x="713" y="0"/>
                    </a:cubicBezTo>
                    <a:cubicBezTo>
                      <a:pt x="0" y="712"/>
                      <a:pt x="0" y="712"/>
                      <a:pt x="0" y="712"/>
                    </a:cubicBezTo>
                    <a:cubicBezTo>
                      <a:pt x="48" y="760"/>
                      <a:pt x="48" y="760"/>
                      <a:pt x="48" y="760"/>
                    </a:cubicBezTo>
                    <a:cubicBezTo>
                      <a:pt x="431" y="377"/>
                      <a:pt x="431" y="377"/>
                      <a:pt x="431" y="377"/>
                    </a:cubicBezTo>
                    <a:cubicBezTo>
                      <a:pt x="455" y="354"/>
                      <a:pt x="493" y="354"/>
                      <a:pt x="517" y="377"/>
                    </a:cubicBezTo>
                    <a:cubicBezTo>
                      <a:pt x="541" y="401"/>
                      <a:pt x="541" y="440"/>
                      <a:pt x="517" y="464"/>
                    </a:cubicBezTo>
                    <a:cubicBezTo>
                      <a:pt x="134" y="846"/>
                      <a:pt x="134" y="846"/>
                      <a:pt x="134" y="846"/>
                    </a:cubicBezTo>
                    <a:cubicBezTo>
                      <a:pt x="316" y="1028"/>
                      <a:pt x="316" y="1028"/>
                      <a:pt x="316" y="1028"/>
                    </a:cubicBezTo>
                    <a:cubicBezTo>
                      <a:pt x="698" y="645"/>
                      <a:pt x="698" y="645"/>
                      <a:pt x="698" y="645"/>
                    </a:cubicBezTo>
                    <a:cubicBezTo>
                      <a:pt x="722" y="621"/>
                      <a:pt x="760" y="621"/>
                      <a:pt x="784" y="645"/>
                    </a:cubicBezTo>
                    <a:cubicBezTo>
                      <a:pt x="808" y="669"/>
                      <a:pt x="808" y="707"/>
                      <a:pt x="784" y="731"/>
                    </a:cubicBezTo>
                    <a:cubicBezTo>
                      <a:pt x="402" y="1114"/>
                      <a:pt x="402" y="1114"/>
                      <a:pt x="402" y="1114"/>
                    </a:cubicBezTo>
                    <a:cubicBezTo>
                      <a:pt x="567" y="1279"/>
                      <a:pt x="567" y="1279"/>
                      <a:pt x="567" y="1279"/>
                    </a:cubicBezTo>
                    <a:cubicBezTo>
                      <a:pt x="662" y="1374"/>
                      <a:pt x="808" y="1374"/>
                      <a:pt x="902" y="1281"/>
                    </a:cubicBezTo>
                    <a:cubicBezTo>
                      <a:pt x="1279" y="901"/>
                      <a:pt x="1279" y="901"/>
                      <a:pt x="1279" y="901"/>
                    </a:cubicBezTo>
                    <a:cubicBezTo>
                      <a:pt x="1365" y="810"/>
                      <a:pt x="1370" y="652"/>
                      <a:pt x="1277" y="564"/>
                    </a:cubicBezTo>
                    <a:cubicBezTo>
                      <a:pt x="1277" y="564"/>
                      <a:pt x="1277" y="564"/>
                      <a:pt x="1277" y="564"/>
                    </a:cubicBezTo>
                    <a:cubicBezTo>
                      <a:pt x="1277" y="564"/>
                      <a:pt x="1277" y="564"/>
                      <a:pt x="1277" y="5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8" name="椭圆 17"/>
            <p:cNvSpPr/>
            <p:nvPr/>
          </p:nvSpPr>
          <p:spPr>
            <a:xfrm>
              <a:off x="721513" y="378475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1485040" y="389778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定制</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承接</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PPT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定制和各类广告平面设计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25" name="组合 24"/>
          <p:cNvGrpSpPr/>
          <p:nvPr userDrawn="1"/>
        </p:nvGrpSpPr>
        <p:grpSpPr>
          <a:xfrm>
            <a:off x="6585601" y="5184189"/>
            <a:ext cx="4875774" cy="636304"/>
            <a:chOff x="721513" y="5482071"/>
            <a:chExt cx="4875774" cy="636304"/>
          </a:xfrm>
        </p:grpSpPr>
        <p:sp>
          <p:nvSpPr>
            <p:cNvPr id="26" name="椭圆 25"/>
            <p:cNvSpPr/>
            <p:nvPr/>
          </p:nvSpPr>
          <p:spPr>
            <a:xfrm>
              <a:off x="721513" y="548207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7" name="文本框 26"/>
            <p:cNvSpPr txBox="1"/>
            <p:nvPr/>
          </p:nvSpPr>
          <p:spPr>
            <a:xfrm>
              <a:off x="1485041" y="559510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更多精美作品</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请搜索或点击“飞印象”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8" name="Freeform 5"/>
            <p:cNvSpPr>
              <a:spLocks noEditPoints="1"/>
            </p:cNvSpPr>
            <p:nvPr/>
          </p:nvSpPr>
          <p:spPr bwMode="auto">
            <a:xfrm>
              <a:off x="864164" y="5624722"/>
              <a:ext cx="351003" cy="351003"/>
            </a:xfrm>
            <a:custGeom>
              <a:avLst/>
              <a:gdLst>
                <a:gd name="T0" fmla="*/ 26 w 900"/>
                <a:gd name="T1" fmla="*/ 900 h 900"/>
                <a:gd name="T2" fmla="*/ 866 w 900"/>
                <a:gd name="T3" fmla="*/ 900 h 900"/>
                <a:gd name="T4" fmla="*/ 884 w 900"/>
                <a:gd name="T5" fmla="*/ 856 h 900"/>
                <a:gd name="T6" fmla="*/ 44 w 900"/>
                <a:gd name="T7" fmla="*/ 16 h 900"/>
                <a:gd name="T8" fmla="*/ 0 w 900"/>
                <a:gd name="T9" fmla="*/ 34 h 900"/>
                <a:gd name="T10" fmla="*/ 0 w 900"/>
                <a:gd name="T11" fmla="*/ 259 h 900"/>
                <a:gd name="T12" fmla="*/ 67 w 900"/>
                <a:gd name="T13" fmla="*/ 259 h 900"/>
                <a:gd name="T14" fmla="*/ 98 w 900"/>
                <a:gd name="T15" fmla="*/ 290 h 900"/>
                <a:gd name="T16" fmla="*/ 67 w 900"/>
                <a:gd name="T17" fmla="*/ 320 h 900"/>
                <a:gd name="T18" fmla="*/ 0 w 900"/>
                <a:gd name="T19" fmla="*/ 320 h 900"/>
                <a:gd name="T20" fmla="*/ 0 w 900"/>
                <a:gd name="T21" fmla="*/ 418 h 900"/>
                <a:gd name="T22" fmla="*/ 67 w 900"/>
                <a:gd name="T23" fmla="*/ 418 h 900"/>
                <a:gd name="T24" fmla="*/ 98 w 900"/>
                <a:gd name="T25" fmla="*/ 449 h 900"/>
                <a:gd name="T26" fmla="*/ 67 w 900"/>
                <a:gd name="T27" fmla="*/ 480 h 900"/>
                <a:gd name="T28" fmla="*/ 0 w 900"/>
                <a:gd name="T29" fmla="*/ 480 h 900"/>
                <a:gd name="T30" fmla="*/ 0 w 900"/>
                <a:gd name="T31" fmla="*/ 578 h 900"/>
                <a:gd name="T32" fmla="*/ 67 w 900"/>
                <a:gd name="T33" fmla="*/ 578 h 900"/>
                <a:gd name="T34" fmla="*/ 98 w 900"/>
                <a:gd name="T35" fmla="*/ 608 h 900"/>
                <a:gd name="T36" fmla="*/ 67 w 900"/>
                <a:gd name="T37" fmla="*/ 639 h 900"/>
                <a:gd name="T38" fmla="*/ 0 w 900"/>
                <a:gd name="T39" fmla="*/ 639 h 900"/>
                <a:gd name="T40" fmla="*/ 0 w 900"/>
                <a:gd name="T41" fmla="*/ 737 h 900"/>
                <a:gd name="T42" fmla="*/ 67 w 900"/>
                <a:gd name="T43" fmla="*/ 737 h 900"/>
                <a:gd name="T44" fmla="*/ 98 w 900"/>
                <a:gd name="T45" fmla="*/ 768 h 900"/>
                <a:gd name="T46" fmla="*/ 67 w 900"/>
                <a:gd name="T47" fmla="*/ 799 h 900"/>
                <a:gd name="T48" fmla="*/ 0 w 900"/>
                <a:gd name="T49" fmla="*/ 799 h 900"/>
                <a:gd name="T50" fmla="*/ 0 w 900"/>
                <a:gd name="T51" fmla="*/ 874 h 900"/>
                <a:gd name="T52" fmla="*/ 26 w 900"/>
                <a:gd name="T53" fmla="*/ 900 h 900"/>
                <a:gd name="T54" fmla="*/ 185 w 900"/>
                <a:gd name="T55" fmla="*/ 418 h 900"/>
                <a:gd name="T56" fmla="*/ 482 w 900"/>
                <a:gd name="T57" fmla="*/ 715 h 900"/>
                <a:gd name="T58" fmla="*/ 185 w 900"/>
                <a:gd name="T59" fmla="*/ 715 h 900"/>
                <a:gd name="T60" fmla="*/ 185 w 900"/>
                <a:gd name="T61" fmla="*/ 418 h 900"/>
                <a:gd name="T62" fmla="*/ 185 w 900"/>
                <a:gd name="T63" fmla="*/ 418 h 900"/>
                <a:gd name="T64" fmla="*/ 185 w 900"/>
                <a:gd name="T65" fmla="*/ 418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0" h="900">
                  <a:moveTo>
                    <a:pt x="26" y="900"/>
                  </a:moveTo>
                  <a:cubicBezTo>
                    <a:pt x="866" y="900"/>
                    <a:pt x="866" y="900"/>
                    <a:pt x="866" y="900"/>
                  </a:cubicBezTo>
                  <a:cubicBezTo>
                    <a:pt x="889" y="900"/>
                    <a:pt x="900" y="872"/>
                    <a:pt x="884" y="856"/>
                  </a:cubicBezTo>
                  <a:cubicBezTo>
                    <a:pt x="44" y="16"/>
                    <a:pt x="44" y="16"/>
                    <a:pt x="44" y="16"/>
                  </a:cubicBezTo>
                  <a:cubicBezTo>
                    <a:pt x="28" y="0"/>
                    <a:pt x="0" y="12"/>
                    <a:pt x="0" y="34"/>
                  </a:cubicBezTo>
                  <a:cubicBezTo>
                    <a:pt x="0" y="259"/>
                    <a:pt x="0" y="259"/>
                    <a:pt x="0" y="259"/>
                  </a:cubicBezTo>
                  <a:cubicBezTo>
                    <a:pt x="67" y="259"/>
                    <a:pt x="67" y="259"/>
                    <a:pt x="67" y="259"/>
                  </a:cubicBezTo>
                  <a:cubicBezTo>
                    <a:pt x="84" y="259"/>
                    <a:pt x="98" y="273"/>
                    <a:pt x="98" y="290"/>
                  </a:cubicBezTo>
                  <a:cubicBezTo>
                    <a:pt x="98" y="307"/>
                    <a:pt x="84" y="320"/>
                    <a:pt x="67" y="320"/>
                  </a:cubicBezTo>
                  <a:cubicBezTo>
                    <a:pt x="0" y="320"/>
                    <a:pt x="0" y="320"/>
                    <a:pt x="0" y="320"/>
                  </a:cubicBezTo>
                  <a:cubicBezTo>
                    <a:pt x="0" y="418"/>
                    <a:pt x="0" y="418"/>
                    <a:pt x="0" y="418"/>
                  </a:cubicBezTo>
                  <a:cubicBezTo>
                    <a:pt x="67" y="418"/>
                    <a:pt x="67" y="418"/>
                    <a:pt x="67" y="418"/>
                  </a:cubicBezTo>
                  <a:cubicBezTo>
                    <a:pt x="84" y="418"/>
                    <a:pt x="98" y="432"/>
                    <a:pt x="98" y="449"/>
                  </a:cubicBezTo>
                  <a:cubicBezTo>
                    <a:pt x="98" y="466"/>
                    <a:pt x="84" y="480"/>
                    <a:pt x="67" y="480"/>
                  </a:cubicBezTo>
                  <a:cubicBezTo>
                    <a:pt x="0" y="480"/>
                    <a:pt x="0" y="480"/>
                    <a:pt x="0" y="480"/>
                  </a:cubicBezTo>
                  <a:cubicBezTo>
                    <a:pt x="0" y="578"/>
                    <a:pt x="0" y="578"/>
                    <a:pt x="0" y="578"/>
                  </a:cubicBezTo>
                  <a:cubicBezTo>
                    <a:pt x="67" y="578"/>
                    <a:pt x="67" y="578"/>
                    <a:pt x="67" y="578"/>
                  </a:cubicBezTo>
                  <a:cubicBezTo>
                    <a:pt x="84" y="578"/>
                    <a:pt x="98" y="591"/>
                    <a:pt x="98" y="608"/>
                  </a:cubicBezTo>
                  <a:cubicBezTo>
                    <a:pt x="98" y="625"/>
                    <a:pt x="84" y="639"/>
                    <a:pt x="67" y="639"/>
                  </a:cubicBezTo>
                  <a:cubicBezTo>
                    <a:pt x="0" y="639"/>
                    <a:pt x="0" y="639"/>
                    <a:pt x="0" y="639"/>
                  </a:cubicBezTo>
                  <a:cubicBezTo>
                    <a:pt x="0" y="737"/>
                    <a:pt x="0" y="737"/>
                    <a:pt x="0" y="737"/>
                  </a:cubicBezTo>
                  <a:cubicBezTo>
                    <a:pt x="67" y="737"/>
                    <a:pt x="67" y="737"/>
                    <a:pt x="67" y="737"/>
                  </a:cubicBezTo>
                  <a:cubicBezTo>
                    <a:pt x="84" y="737"/>
                    <a:pt x="98" y="751"/>
                    <a:pt x="98" y="768"/>
                  </a:cubicBezTo>
                  <a:cubicBezTo>
                    <a:pt x="98" y="785"/>
                    <a:pt x="84" y="799"/>
                    <a:pt x="67" y="799"/>
                  </a:cubicBezTo>
                  <a:cubicBezTo>
                    <a:pt x="0" y="799"/>
                    <a:pt x="0" y="799"/>
                    <a:pt x="0" y="799"/>
                  </a:cubicBezTo>
                  <a:cubicBezTo>
                    <a:pt x="0" y="874"/>
                    <a:pt x="0" y="874"/>
                    <a:pt x="0" y="874"/>
                  </a:cubicBezTo>
                  <a:cubicBezTo>
                    <a:pt x="0" y="889"/>
                    <a:pt x="12" y="900"/>
                    <a:pt x="26" y="900"/>
                  </a:cubicBezTo>
                  <a:close/>
                  <a:moveTo>
                    <a:pt x="185" y="418"/>
                  </a:moveTo>
                  <a:cubicBezTo>
                    <a:pt x="482" y="715"/>
                    <a:pt x="482" y="715"/>
                    <a:pt x="482" y="715"/>
                  </a:cubicBezTo>
                  <a:cubicBezTo>
                    <a:pt x="185" y="715"/>
                    <a:pt x="185" y="715"/>
                    <a:pt x="185" y="715"/>
                  </a:cubicBezTo>
                  <a:lnTo>
                    <a:pt x="185" y="418"/>
                  </a:lnTo>
                  <a:close/>
                  <a:moveTo>
                    <a:pt x="185" y="418"/>
                  </a:moveTo>
                  <a:cubicBezTo>
                    <a:pt x="185" y="418"/>
                    <a:pt x="185" y="418"/>
                    <a:pt x="185" y="418"/>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a:off x="6585601" y="1014706"/>
            <a:ext cx="4875773" cy="636304"/>
            <a:chOff x="721513" y="2863688"/>
            <a:chExt cx="4875773" cy="636304"/>
          </a:xfrm>
        </p:grpSpPr>
        <p:sp>
          <p:nvSpPr>
            <p:cNvPr id="30" name="Freeform 9"/>
            <p:cNvSpPr>
              <a:spLocks noEditPoints="1"/>
            </p:cNvSpPr>
            <p:nvPr/>
          </p:nvSpPr>
          <p:spPr bwMode="auto">
            <a:xfrm>
              <a:off x="860503" y="2975666"/>
              <a:ext cx="358325" cy="412348"/>
            </a:xfrm>
            <a:custGeom>
              <a:avLst/>
              <a:gdLst>
                <a:gd name="T0" fmla="*/ 403 w 403"/>
                <a:gd name="T1" fmla="*/ 317 h 464"/>
                <a:gd name="T2" fmla="*/ 403 w 403"/>
                <a:gd name="T3" fmla="*/ 330 h 464"/>
                <a:gd name="T4" fmla="*/ 403 w 403"/>
                <a:gd name="T5" fmla="*/ 333 h 464"/>
                <a:gd name="T6" fmla="*/ 398 w 403"/>
                <a:gd name="T7" fmla="*/ 354 h 464"/>
                <a:gd name="T8" fmla="*/ 388 w 403"/>
                <a:gd name="T9" fmla="*/ 358 h 464"/>
                <a:gd name="T10" fmla="*/ 377 w 403"/>
                <a:gd name="T11" fmla="*/ 352 h 464"/>
                <a:gd name="T12" fmla="*/ 354 w 403"/>
                <a:gd name="T13" fmla="*/ 328 h 464"/>
                <a:gd name="T14" fmla="*/ 352 w 403"/>
                <a:gd name="T15" fmla="*/ 326 h 464"/>
                <a:gd name="T16" fmla="*/ 320 w 403"/>
                <a:gd name="T17" fmla="*/ 387 h 464"/>
                <a:gd name="T18" fmla="*/ 322 w 403"/>
                <a:gd name="T19" fmla="*/ 387 h 464"/>
                <a:gd name="T20" fmla="*/ 347 w 403"/>
                <a:gd name="T21" fmla="*/ 399 h 464"/>
                <a:gd name="T22" fmla="*/ 364 w 403"/>
                <a:gd name="T23" fmla="*/ 416 h 464"/>
                <a:gd name="T24" fmla="*/ 367 w 403"/>
                <a:gd name="T25" fmla="*/ 431 h 464"/>
                <a:gd name="T26" fmla="*/ 355 w 403"/>
                <a:gd name="T27" fmla="*/ 448 h 464"/>
                <a:gd name="T28" fmla="*/ 333 w 403"/>
                <a:gd name="T29" fmla="*/ 458 h 464"/>
                <a:gd name="T30" fmla="*/ 255 w 403"/>
                <a:gd name="T31" fmla="*/ 454 h 464"/>
                <a:gd name="T32" fmla="*/ 218 w 403"/>
                <a:gd name="T33" fmla="*/ 431 h 464"/>
                <a:gd name="T34" fmla="*/ 216 w 403"/>
                <a:gd name="T35" fmla="*/ 431 h 464"/>
                <a:gd name="T36" fmla="*/ 197 w 403"/>
                <a:gd name="T37" fmla="*/ 431 h 464"/>
                <a:gd name="T38" fmla="*/ 194 w 403"/>
                <a:gd name="T39" fmla="*/ 432 h 464"/>
                <a:gd name="T40" fmla="*/ 182 w 403"/>
                <a:gd name="T41" fmla="*/ 443 h 464"/>
                <a:gd name="T42" fmla="*/ 130 w 403"/>
                <a:gd name="T43" fmla="*/ 461 h 464"/>
                <a:gd name="T44" fmla="*/ 116 w 403"/>
                <a:gd name="T45" fmla="*/ 462 h 464"/>
                <a:gd name="T46" fmla="*/ 101 w 403"/>
                <a:gd name="T47" fmla="*/ 462 h 464"/>
                <a:gd name="T48" fmla="*/ 98 w 403"/>
                <a:gd name="T49" fmla="*/ 462 h 464"/>
                <a:gd name="T50" fmla="*/ 65 w 403"/>
                <a:gd name="T51" fmla="*/ 455 h 464"/>
                <a:gd name="T52" fmla="*/ 44 w 403"/>
                <a:gd name="T53" fmla="*/ 441 h 464"/>
                <a:gd name="T54" fmla="*/ 42 w 403"/>
                <a:gd name="T55" fmla="*/ 416 h 464"/>
                <a:gd name="T56" fmla="*/ 52 w 403"/>
                <a:gd name="T57" fmla="*/ 405 h 464"/>
                <a:gd name="T58" fmla="*/ 77 w 403"/>
                <a:gd name="T59" fmla="*/ 391 h 464"/>
                <a:gd name="T60" fmla="*/ 87 w 403"/>
                <a:gd name="T61" fmla="*/ 387 h 464"/>
                <a:gd name="T62" fmla="*/ 54 w 403"/>
                <a:gd name="T63" fmla="*/ 323 h 464"/>
                <a:gd name="T64" fmla="*/ 52 w 403"/>
                <a:gd name="T65" fmla="*/ 325 h 464"/>
                <a:gd name="T66" fmla="*/ 31 w 403"/>
                <a:gd name="T67" fmla="*/ 344 h 464"/>
                <a:gd name="T68" fmla="*/ 17 w 403"/>
                <a:gd name="T69" fmla="*/ 351 h 464"/>
                <a:gd name="T70" fmla="*/ 7 w 403"/>
                <a:gd name="T71" fmla="*/ 348 h 464"/>
                <a:gd name="T72" fmla="*/ 2 w 403"/>
                <a:gd name="T73" fmla="*/ 337 h 464"/>
                <a:gd name="T74" fmla="*/ 0 w 403"/>
                <a:gd name="T75" fmla="*/ 325 h 464"/>
                <a:gd name="T76" fmla="*/ 0 w 403"/>
                <a:gd name="T77" fmla="*/ 314 h 464"/>
                <a:gd name="T78" fmla="*/ 0 w 403"/>
                <a:gd name="T79" fmla="*/ 312 h 464"/>
                <a:gd name="T80" fmla="*/ 11 w 403"/>
                <a:gd name="T81" fmla="*/ 270 h 464"/>
                <a:gd name="T82" fmla="*/ 42 w 403"/>
                <a:gd name="T83" fmla="*/ 223 h 464"/>
                <a:gd name="T84" fmla="*/ 43 w 403"/>
                <a:gd name="T85" fmla="*/ 220 h 464"/>
                <a:gd name="T86" fmla="*/ 39 w 403"/>
                <a:gd name="T87" fmla="*/ 194 h 464"/>
                <a:gd name="T88" fmla="*/ 51 w 403"/>
                <a:gd name="T89" fmla="*/ 172 h 464"/>
                <a:gd name="T90" fmla="*/ 52 w 403"/>
                <a:gd name="T91" fmla="*/ 169 h 464"/>
                <a:gd name="T92" fmla="*/ 54 w 403"/>
                <a:gd name="T93" fmla="*/ 114 h 464"/>
                <a:gd name="T94" fmla="*/ 185 w 403"/>
                <a:gd name="T95" fmla="*/ 2 h 464"/>
                <a:gd name="T96" fmla="*/ 198 w 403"/>
                <a:gd name="T97" fmla="*/ 0 h 464"/>
                <a:gd name="T98" fmla="*/ 213 w 403"/>
                <a:gd name="T99" fmla="*/ 0 h 464"/>
                <a:gd name="T100" fmla="*/ 215 w 403"/>
                <a:gd name="T101" fmla="*/ 1 h 464"/>
                <a:gd name="T102" fmla="*/ 242 w 403"/>
                <a:gd name="T103" fmla="*/ 5 h 464"/>
                <a:gd name="T104" fmla="*/ 342 w 403"/>
                <a:gd name="T105" fmla="*/ 77 h 464"/>
                <a:gd name="T106" fmla="*/ 361 w 403"/>
                <a:gd name="T107" fmla="*/ 154 h 464"/>
                <a:gd name="T108" fmla="*/ 360 w 403"/>
                <a:gd name="T109" fmla="*/ 168 h 464"/>
                <a:gd name="T110" fmla="*/ 376 w 403"/>
                <a:gd name="T111" fmla="*/ 181 h 464"/>
                <a:gd name="T112" fmla="*/ 369 w 403"/>
                <a:gd name="T113" fmla="*/ 230 h 464"/>
                <a:gd name="T114" fmla="*/ 370 w 403"/>
                <a:gd name="T115" fmla="*/ 231 h 464"/>
                <a:gd name="T116" fmla="*/ 383 w 403"/>
                <a:gd name="T117" fmla="*/ 251 h 464"/>
                <a:gd name="T118" fmla="*/ 402 w 403"/>
                <a:gd name="T119" fmla="*/ 306 h 464"/>
                <a:gd name="T120" fmla="*/ 403 w 403"/>
                <a:gd name="T121" fmla="*/ 317 h 464"/>
                <a:gd name="T122" fmla="*/ 403 w 403"/>
                <a:gd name="T123" fmla="*/ 317 h 464"/>
                <a:gd name="T124" fmla="*/ 403 w 403"/>
                <a:gd name="T125" fmla="*/ 317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 h="464">
                  <a:moveTo>
                    <a:pt x="403" y="317"/>
                  </a:moveTo>
                  <a:cubicBezTo>
                    <a:pt x="403" y="330"/>
                    <a:pt x="403" y="330"/>
                    <a:pt x="403" y="330"/>
                  </a:cubicBezTo>
                  <a:cubicBezTo>
                    <a:pt x="403" y="331"/>
                    <a:pt x="403" y="332"/>
                    <a:pt x="403" y="333"/>
                  </a:cubicBezTo>
                  <a:cubicBezTo>
                    <a:pt x="402" y="340"/>
                    <a:pt x="401" y="347"/>
                    <a:pt x="398" y="354"/>
                  </a:cubicBezTo>
                  <a:cubicBezTo>
                    <a:pt x="395" y="358"/>
                    <a:pt x="393" y="359"/>
                    <a:pt x="388" y="358"/>
                  </a:cubicBezTo>
                  <a:cubicBezTo>
                    <a:pt x="384" y="356"/>
                    <a:pt x="380" y="354"/>
                    <a:pt x="377" y="352"/>
                  </a:cubicBezTo>
                  <a:cubicBezTo>
                    <a:pt x="368" y="345"/>
                    <a:pt x="361" y="337"/>
                    <a:pt x="354" y="328"/>
                  </a:cubicBezTo>
                  <a:cubicBezTo>
                    <a:pt x="354" y="328"/>
                    <a:pt x="353" y="327"/>
                    <a:pt x="352" y="326"/>
                  </a:cubicBezTo>
                  <a:cubicBezTo>
                    <a:pt x="348" y="350"/>
                    <a:pt x="337" y="370"/>
                    <a:pt x="320" y="387"/>
                  </a:cubicBezTo>
                  <a:cubicBezTo>
                    <a:pt x="321" y="387"/>
                    <a:pt x="321" y="387"/>
                    <a:pt x="322" y="387"/>
                  </a:cubicBezTo>
                  <a:cubicBezTo>
                    <a:pt x="331" y="390"/>
                    <a:pt x="340" y="394"/>
                    <a:pt x="347" y="399"/>
                  </a:cubicBezTo>
                  <a:cubicBezTo>
                    <a:pt x="354" y="404"/>
                    <a:pt x="360" y="409"/>
                    <a:pt x="364" y="416"/>
                  </a:cubicBezTo>
                  <a:cubicBezTo>
                    <a:pt x="367" y="421"/>
                    <a:pt x="368" y="426"/>
                    <a:pt x="367" y="431"/>
                  </a:cubicBezTo>
                  <a:cubicBezTo>
                    <a:pt x="365" y="439"/>
                    <a:pt x="361" y="444"/>
                    <a:pt x="355" y="448"/>
                  </a:cubicBezTo>
                  <a:cubicBezTo>
                    <a:pt x="348" y="453"/>
                    <a:pt x="341" y="456"/>
                    <a:pt x="333" y="458"/>
                  </a:cubicBezTo>
                  <a:cubicBezTo>
                    <a:pt x="306" y="464"/>
                    <a:pt x="281" y="462"/>
                    <a:pt x="255" y="454"/>
                  </a:cubicBezTo>
                  <a:cubicBezTo>
                    <a:pt x="241" y="449"/>
                    <a:pt x="228" y="443"/>
                    <a:pt x="218" y="431"/>
                  </a:cubicBezTo>
                  <a:cubicBezTo>
                    <a:pt x="218" y="431"/>
                    <a:pt x="217" y="431"/>
                    <a:pt x="216" y="431"/>
                  </a:cubicBezTo>
                  <a:cubicBezTo>
                    <a:pt x="209" y="431"/>
                    <a:pt x="203" y="431"/>
                    <a:pt x="197" y="431"/>
                  </a:cubicBezTo>
                  <a:cubicBezTo>
                    <a:pt x="196" y="431"/>
                    <a:pt x="195" y="432"/>
                    <a:pt x="194" y="432"/>
                  </a:cubicBezTo>
                  <a:cubicBezTo>
                    <a:pt x="190" y="436"/>
                    <a:pt x="186" y="440"/>
                    <a:pt x="182" y="443"/>
                  </a:cubicBezTo>
                  <a:cubicBezTo>
                    <a:pt x="166" y="454"/>
                    <a:pt x="148" y="458"/>
                    <a:pt x="130" y="461"/>
                  </a:cubicBezTo>
                  <a:cubicBezTo>
                    <a:pt x="125" y="462"/>
                    <a:pt x="121" y="462"/>
                    <a:pt x="116" y="462"/>
                  </a:cubicBezTo>
                  <a:cubicBezTo>
                    <a:pt x="101" y="462"/>
                    <a:pt x="101" y="462"/>
                    <a:pt x="101" y="462"/>
                  </a:cubicBezTo>
                  <a:cubicBezTo>
                    <a:pt x="100" y="462"/>
                    <a:pt x="99" y="462"/>
                    <a:pt x="98" y="462"/>
                  </a:cubicBezTo>
                  <a:cubicBezTo>
                    <a:pt x="87" y="461"/>
                    <a:pt x="75" y="459"/>
                    <a:pt x="65" y="455"/>
                  </a:cubicBezTo>
                  <a:cubicBezTo>
                    <a:pt x="57" y="452"/>
                    <a:pt x="49" y="448"/>
                    <a:pt x="44" y="441"/>
                  </a:cubicBezTo>
                  <a:cubicBezTo>
                    <a:pt x="38" y="433"/>
                    <a:pt x="37" y="424"/>
                    <a:pt x="42" y="416"/>
                  </a:cubicBezTo>
                  <a:cubicBezTo>
                    <a:pt x="45" y="412"/>
                    <a:pt x="48" y="408"/>
                    <a:pt x="52" y="405"/>
                  </a:cubicBezTo>
                  <a:cubicBezTo>
                    <a:pt x="59" y="398"/>
                    <a:pt x="68" y="394"/>
                    <a:pt x="77" y="391"/>
                  </a:cubicBezTo>
                  <a:cubicBezTo>
                    <a:pt x="80" y="389"/>
                    <a:pt x="84" y="388"/>
                    <a:pt x="87" y="387"/>
                  </a:cubicBezTo>
                  <a:cubicBezTo>
                    <a:pt x="69" y="369"/>
                    <a:pt x="57" y="349"/>
                    <a:pt x="54" y="323"/>
                  </a:cubicBezTo>
                  <a:cubicBezTo>
                    <a:pt x="53" y="324"/>
                    <a:pt x="52" y="324"/>
                    <a:pt x="52" y="325"/>
                  </a:cubicBezTo>
                  <a:cubicBezTo>
                    <a:pt x="46" y="332"/>
                    <a:pt x="39" y="339"/>
                    <a:pt x="31" y="344"/>
                  </a:cubicBezTo>
                  <a:cubicBezTo>
                    <a:pt x="27" y="347"/>
                    <a:pt x="22" y="350"/>
                    <a:pt x="17" y="351"/>
                  </a:cubicBezTo>
                  <a:cubicBezTo>
                    <a:pt x="13" y="352"/>
                    <a:pt x="10" y="351"/>
                    <a:pt x="7" y="348"/>
                  </a:cubicBezTo>
                  <a:cubicBezTo>
                    <a:pt x="4" y="345"/>
                    <a:pt x="3" y="341"/>
                    <a:pt x="2" y="337"/>
                  </a:cubicBezTo>
                  <a:cubicBezTo>
                    <a:pt x="1" y="333"/>
                    <a:pt x="1" y="329"/>
                    <a:pt x="0" y="325"/>
                  </a:cubicBezTo>
                  <a:cubicBezTo>
                    <a:pt x="0" y="314"/>
                    <a:pt x="0" y="314"/>
                    <a:pt x="0" y="314"/>
                  </a:cubicBezTo>
                  <a:cubicBezTo>
                    <a:pt x="0" y="314"/>
                    <a:pt x="0" y="313"/>
                    <a:pt x="0" y="312"/>
                  </a:cubicBezTo>
                  <a:cubicBezTo>
                    <a:pt x="1" y="298"/>
                    <a:pt x="5" y="284"/>
                    <a:pt x="11" y="270"/>
                  </a:cubicBezTo>
                  <a:cubicBezTo>
                    <a:pt x="19" y="252"/>
                    <a:pt x="29" y="237"/>
                    <a:pt x="42" y="223"/>
                  </a:cubicBezTo>
                  <a:cubicBezTo>
                    <a:pt x="43" y="222"/>
                    <a:pt x="44" y="221"/>
                    <a:pt x="43" y="220"/>
                  </a:cubicBezTo>
                  <a:cubicBezTo>
                    <a:pt x="39" y="212"/>
                    <a:pt x="38" y="203"/>
                    <a:pt x="39" y="194"/>
                  </a:cubicBezTo>
                  <a:cubicBezTo>
                    <a:pt x="41" y="185"/>
                    <a:pt x="44" y="177"/>
                    <a:pt x="51" y="172"/>
                  </a:cubicBezTo>
                  <a:cubicBezTo>
                    <a:pt x="51" y="171"/>
                    <a:pt x="52" y="170"/>
                    <a:pt x="52" y="169"/>
                  </a:cubicBezTo>
                  <a:cubicBezTo>
                    <a:pt x="49" y="151"/>
                    <a:pt x="50" y="132"/>
                    <a:pt x="54" y="114"/>
                  </a:cubicBezTo>
                  <a:cubicBezTo>
                    <a:pt x="69" y="54"/>
                    <a:pt x="122" y="10"/>
                    <a:pt x="185" y="2"/>
                  </a:cubicBezTo>
                  <a:cubicBezTo>
                    <a:pt x="189" y="1"/>
                    <a:pt x="194" y="1"/>
                    <a:pt x="198" y="0"/>
                  </a:cubicBezTo>
                  <a:cubicBezTo>
                    <a:pt x="213" y="0"/>
                    <a:pt x="213" y="0"/>
                    <a:pt x="213" y="0"/>
                  </a:cubicBezTo>
                  <a:cubicBezTo>
                    <a:pt x="214" y="0"/>
                    <a:pt x="215" y="1"/>
                    <a:pt x="215" y="1"/>
                  </a:cubicBezTo>
                  <a:cubicBezTo>
                    <a:pt x="224" y="2"/>
                    <a:pt x="234" y="3"/>
                    <a:pt x="242" y="5"/>
                  </a:cubicBezTo>
                  <a:cubicBezTo>
                    <a:pt x="286" y="15"/>
                    <a:pt x="319" y="39"/>
                    <a:pt x="342" y="77"/>
                  </a:cubicBezTo>
                  <a:cubicBezTo>
                    <a:pt x="356" y="101"/>
                    <a:pt x="362" y="127"/>
                    <a:pt x="361" y="154"/>
                  </a:cubicBezTo>
                  <a:cubicBezTo>
                    <a:pt x="361" y="159"/>
                    <a:pt x="360" y="164"/>
                    <a:pt x="360" y="168"/>
                  </a:cubicBezTo>
                  <a:cubicBezTo>
                    <a:pt x="368" y="170"/>
                    <a:pt x="372" y="174"/>
                    <a:pt x="376" y="181"/>
                  </a:cubicBezTo>
                  <a:cubicBezTo>
                    <a:pt x="383" y="195"/>
                    <a:pt x="382" y="218"/>
                    <a:pt x="369" y="230"/>
                  </a:cubicBezTo>
                  <a:cubicBezTo>
                    <a:pt x="369" y="230"/>
                    <a:pt x="370" y="231"/>
                    <a:pt x="370" y="231"/>
                  </a:cubicBezTo>
                  <a:cubicBezTo>
                    <a:pt x="374" y="238"/>
                    <a:pt x="379" y="244"/>
                    <a:pt x="383" y="251"/>
                  </a:cubicBezTo>
                  <a:cubicBezTo>
                    <a:pt x="393" y="268"/>
                    <a:pt x="399" y="286"/>
                    <a:pt x="402" y="306"/>
                  </a:cubicBezTo>
                  <a:cubicBezTo>
                    <a:pt x="402" y="310"/>
                    <a:pt x="403" y="313"/>
                    <a:pt x="403" y="317"/>
                  </a:cubicBezTo>
                  <a:close/>
                  <a:moveTo>
                    <a:pt x="403" y="317"/>
                  </a:moveTo>
                  <a:cubicBezTo>
                    <a:pt x="403" y="317"/>
                    <a:pt x="403" y="317"/>
                    <a:pt x="403" y="317"/>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椭圆 30"/>
            <p:cNvSpPr/>
            <p:nvPr/>
          </p:nvSpPr>
          <p:spPr>
            <a:xfrm>
              <a:off x="721513" y="2863688"/>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p:cNvSpPr txBox="1"/>
            <p:nvPr/>
          </p:nvSpPr>
          <p:spPr>
            <a:xfrm>
              <a:off x="1485040" y="2991211"/>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售后</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QQ】</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1964271550</a:t>
              </a:r>
            </a:p>
          </p:txBody>
        </p:sp>
      </p:grpSp>
      <p:sp>
        <p:nvSpPr>
          <p:cNvPr id="33" name="文本框 32"/>
          <p:cNvSpPr txBox="1"/>
          <p:nvPr userDrawn="1"/>
        </p:nvSpPr>
        <p:spPr>
          <a:xfrm>
            <a:off x="884581" y="1014705"/>
            <a:ext cx="4696655" cy="1156855"/>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用心制作的原创模板，请您尊重设计师成果，请不要二次销售或免费共享。</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如发现一律举报，情节严重者我们将保留法律追究的权利。</a:t>
            </a:r>
            <a:endParaRPr lang="en-US" altLang="zh-CN"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userDrawn="1"/>
        </p:nvSpPr>
        <p:spPr>
          <a:xfrm>
            <a:off x="884581" y="2326957"/>
            <a:ext cx="4696655" cy="978729"/>
          </a:xfrm>
          <a:prstGeom prst="rect">
            <a:avLst/>
          </a:prstGeom>
          <a:noFill/>
        </p:spPr>
        <p:txBody>
          <a:bodyPr wrap="square" rtlCol="0">
            <a:spAutoFit/>
          </a:bodyPr>
          <a:lstStyle/>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The original template made by heart, please respect the designer, please don't sell it two times or share it free of charge. If a report is found, we will retain the right to pursue the law if the circumstances are serious.</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38ED6B6-9380-4D9A-A37B-EBA6C5E5E72E}" type="datetimeFigureOut">
              <a:rPr lang="zh-CN" altLang="en-US" smtClean="0"/>
              <a:t>2020/7/5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38ED6B6-9380-4D9A-A37B-EBA6C5E5E72E}" type="datetimeFigureOut">
              <a:rPr lang="zh-CN" altLang="en-US" smtClean="0"/>
              <a:t>2020/7/5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38ED6B6-9380-4D9A-A37B-EBA6C5E5E72E}" type="datetimeFigureOut">
              <a:rPr lang="zh-CN" altLang="en-US" smtClean="0"/>
              <a:t>2020/7/5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E4F689-FC31-4877-9EC9-7BE6B11EE40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38ED6B6-9380-4D9A-A37B-EBA6C5E5E72E}" type="datetimeFigureOut">
              <a:rPr lang="zh-CN" altLang="en-US" smtClean="0"/>
              <a:t>2020/7/5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E4F689-FC31-4877-9EC9-7BE6B11EE40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ED6B6-9380-4D9A-A37B-EBA6C5E5E72E}" type="datetimeFigureOut">
              <a:rPr lang="zh-CN" altLang="en-US" smtClean="0"/>
              <a:t>2020/7/5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E4F689-FC31-4877-9EC9-7BE6B11EE40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ED6B6-9380-4D9A-A37B-EBA6C5E5E72E}" type="datetimeFigureOut">
              <a:rPr lang="zh-CN" altLang="en-US" smtClean="0"/>
              <a:t>2020/7/5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ED6B6-9380-4D9A-A37B-EBA6C5E5E72E}" type="datetimeFigureOut">
              <a:rPr lang="zh-CN" altLang="en-US" smtClean="0"/>
              <a:t>2020/7/5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ED6B6-9380-4D9A-A37B-EBA6C5E5E72E}" type="datetimeFigureOut">
              <a:rPr lang="zh-CN" altLang="en-US" smtClean="0"/>
              <a:t>2020/7/5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E4F689-FC31-4877-9EC9-7BE6B11EE40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4" r:id="rId13"/>
    <p:sldLayoutId id="2147483661" r:id="rId14"/>
    <p:sldLayoutId id="2147483662" r:id="rId15"/>
    <p:sldLayoutId id="2147483665"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comments" Target="../comments/comment1.xml"/><Relationship Id="rId5" Type="http://schemas.openxmlformats.org/officeDocument/2006/relationships/image" Target="../media/image17.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17.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4.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9.jp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1.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31.png"/><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media1.mp3"/><Relationship Id="rId7" Type="http://schemas.openxmlformats.org/officeDocument/2006/relationships/image" Target="../media/image33.png"/><Relationship Id="rId2" Type="http://schemas.microsoft.com/office/2007/relationships/media" Target="../media/media1.mp3"/><Relationship Id="rId1" Type="http://schemas.openxmlformats.org/officeDocument/2006/relationships/tags" Target="../tags/tag9.xml"/><Relationship Id="rId6" Type="http://schemas.openxmlformats.org/officeDocument/2006/relationships/image" Target="../media/image32.png"/><Relationship Id="rId5" Type="http://schemas.openxmlformats.org/officeDocument/2006/relationships/notesSlide" Target="../notesSlides/notesSlide32.xml"/><Relationship Id="rId4" Type="http://schemas.openxmlformats.org/officeDocument/2006/relationships/slideLayout" Target="../slideLayouts/slideLayout1.xml"/><Relationship Id="rId9" Type="http://schemas.openxmlformats.org/officeDocument/2006/relationships/image" Target="../media/image35.png"/></Relationships>
</file>

<file path=ppt/slides/_rels/slide6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audio" Target="../media/media1.mp3"/><Relationship Id="rId7" Type="http://schemas.openxmlformats.org/officeDocument/2006/relationships/image" Target="../media/image36.png"/><Relationship Id="rId2" Type="http://schemas.microsoft.com/office/2007/relationships/media" Target="../media/media1.mp3"/><Relationship Id="rId1" Type="http://schemas.openxmlformats.org/officeDocument/2006/relationships/tags" Target="../tags/tag10.xml"/><Relationship Id="rId6" Type="http://schemas.openxmlformats.org/officeDocument/2006/relationships/image" Target="../media/image32.png"/><Relationship Id="rId5" Type="http://schemas.openxmlformats.org/officeDocument/2006/relationships/notesSlide" Target="../notesSlides/notesSlide33.xml"/><Relationship Id="rId4" Type="http://schemas.openxmlformats.org/officeDocument/2006/relationships/slideLayout" Target="../slideLayouts/slideLayout1.xml"/><Relationship Id="rId9" Type="http://schemas.openxmlformats.org/officeDocument/2006/relationships/image" Target="../media/image38.png"/></Relationships>
</file>

<file path=ppt/slides/_rels/slide6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audio" Target="../media/media1.mp3"/><Relationship Id="rId7" Type="http://schemas.openxmlformats.org/officeDocument/2006/relationships/image" Target="../media/image39.png"/><Relationship Id="rId2" Type="http://schemas.microsoft.com/office/2007/relationships/media" Target="../media/media1.mp3"/><Relationship Id="rId1" Type="http://schemas.openxmlformats.org/officeDocument/2006/relationships/tags" Target="../tags/tag11.xml"/><Relationship Id="rId6" Type="http://schemas.openxmlformats.org/officeDocument/2006/relationships/image" Target="../media/image32.png"/><Relationship Id="rId5" Type="http://schemas.openxmlformats.org/officeDocument/2006/relationships/notesSlide" Target="../notesSlides/notesSlide34.xml"/><Relationship Id="rId4"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audio" Target="../media/media1.mp3"/><Relationship Id="rId7" Type="http://schemas.openxmlformats.org/officeDocument/2006/relationships/image" Target="../media/image41.png"/><Relationship Id="rId2" Type="http://schemas.microsoft.com/office/2007/relationships/media" Target="../media/media1.mp3"/><Relationship Id="rId1" Type="http://schemas.openxmlformats.org/officeDocument/2006/relationships/tags" Target="../tags/tag12.xml"/><Relationship Id="rId6" Type="http://schemas.openxmlformats.org/officeDocument/2006/relationships/image" Target="../media/image32.png"/><Relationship Id="rId5" Type="http://schemas.openxmlformats.org/officeDocument/2006/relationships/notesSlide" Target="../notesSlides/notesSlide35.xml"/><Relationship Id="rId4"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8.xml"/><Relationship Id="rId1" Type="http://schemas.openxmlformats.org/officeDocument/2006/relationships/slideLayout" Target="../slideLayouts/slideLayout15.xml"/><Relationship Id="rId4" Type="http://schemas.openxmlformats.org/officeDocument/2006/relationships/image" Target="../media/image44.jpg"/></Relationships>
</file>

<file path=ppt/slides/_rels/slide6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9.xml"/><Relationship Id="rId1" Type="http://schemas.openxmlformats.org/officeDocument/2006/relationships/slideLayout" Target="../slideLayouts/slideLayout15.xml"/><Relationship Id="rId4" Type="http://schemas.openxmlformats.org/officeDocument/2006/relationships/image" Target="../media/image43.jpeg"/></Relationships>
</file>

<file path=ppt/slides/_rels/slide6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3.png"/><Relationship Id="rId4" Type="http://schemas.openxmlformats.org/officeDocument/2006/relationships/notesSlide" Target="../notesSlides/notesSlide4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txBox="1"/>
          <p:nvPr>
            <p:custDataLst>
              <p:tags r:id="rId1"/>
            </p:custDataLst>
          </p:nvPr>
        </p:nvSpPr>
        <p:spPr>
          <a:xfrm>
            <a:off x="3209925" y="2282190"/>
            <a:ext cx="7426960" cy="829945"/>
          </a:xfrm>
          <a:prstGeom prst="rect">
            <a:avLst/>
          </a:prstGeom>
          <a:noFill/>
        </p:spPr>
        <p:txBody>
          <a:bodyPr wrap="square" rtlCol="0">
            <a:spAutoFit/>
          </a:bodyPr>
          <a:lstStyle/>
          <a:p>
            <a:r>
              <a:rPr lang="en-US" altLang="zh-CN" sz="4800" b="1" dirty="0">
                <a:solidFill>
                  <a:srgbClr val="364555"/>
                </a:solidFill>
                <a:latin typeface="微软雅黑" panose="020B0503020204020204" pitchFamily="34" charset="-122"/>
                <a:ea typeface="微软雅黑" panose="020B0503020204020204" pitchFamily="34" charset="-122"/>
              </a:rPr>
              <a:t>Android</a:t>
            </a:r>
            <a:r>
              <a:rPr lang="zh-CN" altLang="zh-CN" sz="4800" b="1" dirty="0">
                <a:solidFill>
                  <a:srgbClr val="364555"/>
                </a:solidFill>
                <a:latin typeface="微软雅黑" panose="020B0503020204020204" pitchFamily="34" charset="-122"/>
                <a:ea typeface="微软雅黑" panose="020B0503020204020204" pitchFamily="34" charset="-122"/>
              </a:rPr>
              <a:t>高级开发试听课</a:t>
            </a:r>
          </a:p>
        </p:txBody>
      </p:sp>
      <p:sp>
        <p:nvSpPr>
          <p:cNvPr id="64" name="FLYING IMPRESSION FID FEIZHAO    qq:1964271550"/>
          <p:cNvSpPr txBox="1"/>
          <p:nvPr>
            <p:custDataLst>
              <p:tags r:id="rId2"/>
            </p:custDataLst>
          </p:nvPr>
        </p:nvSpPr>
        <p:spPr>
          <a:xfrm>
            <a:off x="7920355" y="3112135"/>
            <a:ext cx="226822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用代码码出精彩的人生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5"/>
          <a:stretch>
            <a:fillRect/>
          </a:stretch>
        </p:blipFill>
        <p:spPr>
          <a:xfrm>
            <a:off x="1584325" y="1746885"/>
            <a:ext cx="1865630" cy="18656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1" nodeType="clickEffect">
                                  <p:stCondLst>
                                    <p:cond delay="0"/>
                                  </p:stCondLst>
                                  <p:iterate type="lt">
                                    <p:tmPct val="10000"/>
                                  </p:iterate>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2"/>
                                        </p:tgtEl>
                                        <p:attrNameLst>
                                          <p:attrName>ppt_y</p:attrName>
                                        </p:attrNameLst>
                                      </p:cBhvr>
                                      <p:tavLst>
                                        <p:tav tm="0">
                                          <p:val>
                                            <p:strVal val="#ppt_y"/>
                                          </p:val>
                                        </p:tav>
                                        <p:tav tm="100000">
                                          <p:val>
                                            <p:strVal val="#ppt_y"/>
                                          </p:val>
                                        </p:tav>
                                      </p:tavLst>
                                    </p:anim>
                                    <p:anim calcmode="lin" valueType="num">
                                      <p:cBhvr>
                                        <p:cTn id="51"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bldLvl="0" animBg="1"/>
      <p:bldP spid="15" grpId="0" animBg="1"/>
      <p:bldP spid="16" grpId="0" animBg="1"/>
      <p:bldP spid="17" grpId="0" animBg="1"/>
      <p:bldP spid="62" grpId="1"/>
      <p:bldP spid="6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nvSpPr>
        <p:spPr>
          <a:xfrm>
            <a:off x="381552" y="292754"/>
            <a:ext cx="11428897" cy="582534"/>
          </a:xfrm>
          <a:prstGeom prst="rect">
            <a:avLst/>
          </a:prstGeom>
        </p:spPr>
        <p:txBody>
          <a:bodyPr vert="horz" lIns="64509" tIns="32255" rIns="64509" bIns="32255" rtlCol="0" anchor="ctr">
            <a:noAutofit/>
          </a:bodyPr>
          <a:lstStyle>
            <a:lvl1pPr algn="l" defTabSz="1727835" rtl="0" eaLnBrk="1" latinLnBrk="0" hangingPunct="1">
              <a:spcBef>
                <a:spcPct val="0"/>
              </a:spcBef>
              <a:buNone/>
              <a:defRPr sz="6045" kern="1200">
                <a:solidFill>
                  <a:schemeClr val="accent6">
                    <a:lumMod val="50000"/>
                  </a:schemeClr>
                </a:solidFill>
                <a:latin typeface="微软雅黑" panose="020B0503020204020204" pitchFamily="34" charset="-122"/>
                <a:ea typeface="微软雅黑" panose="020B0503020204020204" pitchFamily="34" charset="-122"/>
                <a:cs typeface="+mj-cs"/>
              </a:defRPr>
            </a:lvl1pPr>
          </a:lstStyle>
          <a:p>
            <a:r>
              <a:rPr lang="zh-CN" altLang="en-US" sz="3493" dirty="0">
                <a:solidFill>
                  <a:srgbClr val="1577BA"/>
                </a:solidFill>
                <a:latin typeface="思源黑体 CN Bold" panose="020B0800000000000000" charset="-122"/>
                <a:ea typeface="思源黑体 CN Bold" panose="020B0800000000000000" charset="-122"/>
              </a:rPr>
              <a:t>为什么</a:t>
            </a:r>
            <a:r>
              <a:rPr lang="zh-CN" altLang="en-US" sz="3493" dirty="0" smtClean="0">
                <a:solidFill>
                  <a:srgbClr val="1577BA"/>
                </a:solidFill>
                <a:latin typeface="思源黑体 CN Bold" panose="020B0800000000000000" charset="-122"/>
                <a:ea typeface="思源黑体 CN Bold" panose="020B0800000000000000" charset="-122"/>
              </a:rPr>
              <a:t>需要</a:t>
            </a:r>
            <a:r>
              <a:rPr lang="en-US" altLang="zh-CN" sz="3493" dirty="0" smtClean="0">
                <a:solidFill>
                  <a:srgbClr val="1577BA"/>
                </a:solidFill>
                <a:latin typeface="思源黑体 CN Bold" panose="020B0800000000000000" charset="-122"/>
                <a:ea typeface="思源黑体 CN Bold" panose="020B0800000000000000" charset="-122"/>
              </a:rPr>
              <a:t>Android</a:t>
            </a:r>
            <a:r>
              <a:rPr lang="zh-CN" altLang="en-US" sz="3493" dirty="0" smtClean="0">
                <a:solidFill>
                  <a:srgbClr val="1577BA"/>
                </a:solidFill>
                <a:latin typeface="思源黑体 CN Bold" panose="020B0800000000000000" charset="-122"/>
                <a:ea typeface="思源黑体 CN Bold" panose="020B0800000000000000" charset="-122"/>
              </a:rPr>
              <a:t>内核</a:t>
            </a:r>
            <a:endParaRPr lang="zh-CN" altLang="en-US" sz="3493" dirty="0">
              <a:solidFill>
                <a:srgbClr val="1577BA"/>
              </a:solidFill>
              <a:latin typeface="思源黑体 CN Bold" panose="020B0800000000000000" charset="-122"/>
              <a:ea typeface="思源黑体 CN Bold" panose="020B0800000000000000" charset="-122"/>
            </a:endParaRPr>
          </a:p>
        </p:txBody>
      </p:sp>
      <p:sp>
        <p:nvSpPr>
          <p:cNvPr id="3" name="矩形 2"/>
          <p:cNvSpPr/>
          <p:nvPr/>
        </p:nvSpPr>
        <p:spPr>
          <a:xfrm>
            <a:off x="785956" y="1335087"/>
            <a:ext cx="3071730" cy="35564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82" dirty="0">
                <a:latin typeface="微软雅黑 Light" panose="020B0502040204020203" pitchFamily="34" charset="-122"/>
                <a:ea typeface="微软雅黑 Light" panose="020B0502040204020203" pitchFamily="34" charset="-122"/>
              </a:rPr>
              <a:t>学习底层</a:t>
            </a:r>
            <a:r>
              <a:rPr lang="zh-CN" altLang="en-US" sz="1482" dirty="0" smtClean="0">
                <a:latin typeface="微软雅黑 Light" panose="020B0502040204020203" pitchFamily="34" charset="-122"/>
                <a:ea typeface="微软雅黑 Light" panose="020B0502040204020203" pitchFamily="34" charset="-122"/>
              </a:rPr>
              <a:t>技术的</a:t>
            </a:r>
            <a:r>
              <a:rPr lang="zh-CN" altLang="en-US" sz="1482" dirty="0">
                <a:latin typeface="微软雅黑 Light" panose="020B0502040204020203" pitchFamily="34" charset="-122"/>
                <a:ea typeface="微软雅黑 Light" panose="020B0502040204020203" pitchFamily="34" charset="-122"/>
              </a:rPr>
              <a:t>五大理由</a:t>
            </a:r>
            <a:endParaRPr lang="en-US" altLang="zh-CN" sz="1482"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785956" y="1690734"/>
            <a:ext cx="8887371" cy="433177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93169" indent="-393169" algn="just">
              <a:lnSpc>
                <a:spcPct val="150000"/>
              </a:lnSpc>
              <a:buFont typeface="+mj-lt"/>
              <a:buAutoNum type="arabicPeriod"/>
            </a:pP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内核是对我们现有的知识一个巩固的机会，能够让我们深刻认识到</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Android</a:t>
            </a:r>
            <a:endParaRPr lang="en-US" altLang="zh-CN" sz="1905" dirty="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a:p>
            <a:pPr algn="just">
              <a:lnSpc>
                <a:spcPct val="150000"/>
              </a:lnSpc>
            </a:pP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应用执行的原理和原因</a:t>
            </a:r>
            <a:endPar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a:p>
            <a:pPr marL="393169" indent="-393169" algn="just">
              <a:lnSpc>
                <a:spcPct val="150000"/>
              </a:lnSpc>
              <a:buFont typeface="+mj-lt"/>
              <a:buAutoNum type="arabicPeriod"/>
            </a:pP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Google</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写的代码很具有颠覆性，</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 </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不学习他一辈子只能在应用层之上</a:t>
            </a:r>
            <a:endPar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a:p>
            <a:pPr marL="393169" indent="-393169" algn="just">
              <a:lnSpc>
                <a:spcPct val="150000"/>
              </a:lnSpc>
              <a:buFont typeface="+mj-lt"/>
              <a:buAutoNum type="arabicPeriod"/>
            </a:pP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系统源码很多决定了我们</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App</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代码的走向，理解系统源码有助于加深自己的事业</a:t>
            </a:r>
            <a:endPar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a:p>
            <a:pPr marL="393169" indent="-393169" algn="just">
              <a:lnSpc>
                <a:spcPct val="150000"/>
              </a:lnSpc>
              <a:buFont typeface="+mj-lt"/>
              <a:buAutoNum type="arabicPeriod"/>
            </a:pP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一些开创性的技术 都是深研底层技术创造出来的，大的来说 如鸿蒙系统，小的来说  </a:t>
            </a:r>
            <a:r>
              <a:rPr lang="en-US" altLang="zh-CN" sz="1905" dirty="0" err="1"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sophix</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tinker </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，换肤，分身</a:t>
            </a:r>
            <a:endPar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a:p>
            <a:pPr marL="393169" indent="-393169" algn="just">
              <a:lnSpc>
                <a:spcPct val="150000"/>
              </a:lnSpc>
              <a:buFont typeface="+mj-lt"/>
              <a:buAutoNum type="arabicPeriod"/>
            </a:pP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面试喜欢问，如</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framework</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android</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系统底层</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如 </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binder</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zygote</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t>
            </a:r>
            <a:r>
              <a:rPr lang="en-US" altLang="zh-CN" sz="1905" dirty="0" err="1">
                <a:solidFill>
                  <a:schemeClr val="tx1"/>
                </a:solidFill>
                <a:latin typeface="思源黑体 CN Normal" panose="020B0400000000000000" pitchFamily="34" charset="-122"/>
                <a:ea typeface="思源黑体 CN Normal" panose="020B0400000000000000" pitchFamily="34" charset="-122"/>
                <a:cs typeface="Source Han Sans CN Normal" charset="-122"/>
              </a:rPr>
              <a:t>dex</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t>
            </a:r>
          </a:p>
          <a:p>
            <a:pPr marL="393169" indent="-393169" algn="just">
              <a:lnSpc>
                <a:spcPct val="150000"/>
              </a:lnSpc>
              <a:buFont typeface="+mj-lt"/>
              <a:buAutoNum type="arabicPeriod"/>
            </a:pPr>
            <a:endPar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p:txBody>
      </p:sp>
    </p:spTree>
    <p:extLst>
      <p:ext uri="{BB962C8B-B14F-4D97-AF65-F5344CB8AC3E}">
        <p14:creationId xmlns:p14="http://schemas.microsoft.com/office/powerpoint/2010/main" val="2213892047"/>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4969750" y="1339866"/>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62487" y="1633700"/>
            <a:ext cx="1467068"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smtClean="0">
                <a:solidFill>
                  <a:srgbClr val="F8F8F8"/>
                </a:solidFill>
                <a:latin typeface="仿宋" panose="02010609060101010101" pitchFamily="49" charset="-122"/>
                <a:ea typeface="仿宋" panose="02010609060101010101" pitchFamily="49" charset="-122"/>
              </a:rPr>
              <a:t>02</a:t>
            </a:r>
            <a:endParaRPr lang="zh-CN" altLang="en-US" sz="10002" dirty="0">
              <a:solidFill>
                <a:srgbClr val="F8F8F8"/>
              </a:solidFill>
              <a:latin typeface="仿宋" panose="02010609060101010101" pitchFamily="49" charset="-122"/>
              <a:ea typeface="仿宋" panose="02010609060101010101" pitchFamily="49"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1126500" y="4143123"/>
            <a:ext cx="96721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dirty="0" smtClean="0">
                <a:latin typeface="思源黑体 CN Normal" panose="020B0400000000000000" pitchFamily="34" charset="-122"/>
                <a:ea typeface="思源黑体 CN Normal" panose="020B0400000000000000" pitchFamily="34" charset="-122"/>
                <a:cs typeface="Source Han Sans CN Normal" charset="-122"/>
              </a:rPr>
              <a:t> </a:t>
            </a:r>
            <a:r>
              <a:rPr lang="zh-CN" altLang="en-US" sz="3200" dirty="0" smtClean="0">
                <a:latin typeface="思源黑体 CN Normal" panose="020B0400000000000000" pitchFamily="34" charset="-122"/>
                <a:ea typeface="思源黑体 CN Normal" panose="020B0400000000000000" pitchFamily="34" charset="-122"/>
                <a:cs typeface="Source Han Sans CN Normal" charset="-122"/>
              </a:rPr>
              <a:t>系统内核层关于内存详解</a:t>
            </a:r>
            <a:endParaRPr lang="zh-CN" altLang="en-US" sz="1905" dirty="0">
              <a:solidFill>
                <a:srgbClr val="FF0000"/>
              </a:solidFill>
              <a:latin typeface="思源黑体 CN Bold" panose="020B0800000000000000" pitchFamily="34" charset="-122"/>
              <a:ea typeface="思源黑体 CN Bold" panose="020B0800000000000000" pitchFamily="34" charset="-122"/>
              <a:sym typeface="+mn-ea"/>
            </a:endParaRPr>
          </a:p>
        </p:txBody>
      </p:sp>
    </p:spTree>
    <p:extLst>
      <p:ext uri="{BB962C8B-B14F-4D97-AF65-F5344CB8AC3E}">
        <p14:creationId xmlns:p14="http://schemas.microsoft.com/office/powerpoint/2010/main" val="3973544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nvSpPr>
        <p:spPr>
          <a:xfrm>
            <a:off x="835725" y="213002"/>
            <a:ext cx="11429509" cy="582566"/>
          </a:xfrm>
          <a:prstGeom prst="rect">
            <a:avLst/>
          </a:prstGeom>
        </p:spPr>
        <p:txBody>
          <a:bodyPr vert="horz" lIns="64513" tIns="32257" rIns="64513" bIns="32257" rtlCol="0" anchor="ctr">
            <a:noAutofit/>
          </a:bodyPr>
          <a:lstStyle>
            <a:lvl1pPr algn="l" defTabSz="1727835" rtl="0" eaLnBrk="1" latinLnBrk="0" hangingPunct="1">
              <a:spcBef>
                <a:spcPct val="0"/>
              </a:spcBef>
              <a:buNone/>
              <a:defRPr sz="6045" kern="1200">
                <a:solidFill>
                  <a:schemeClr val="accent6">
                    <a:lumMod val="50000"/>
                  </a:schemeClr>
                </a:solidFill>
                <a:latin typeface="微软雅黑" panose="020B0503020204020204" charset="-122"/>
                <a:ea typeface="微软雅黑" panose="020B0503020204020204" charset="-122"/>
                <a:cs typeface="+mj-cs"/>
              </a:defRPr>
            </a:lvl1pPr>
          </a:lstStyle>
          <a:p>
            <a:r>
              <a:rPr lang="zh-CN" altLang="en-US" sz="2823" b="1">
                <a:solidFill>
                  <a:schemeClr val="bg1"/>
                </a:solidFill>
                <a:latin typeface="黑体" panose="02010609060101010101" pitchFamily="49" charset="-122"/>
                <a:ea typeface="黑体" panose="02010609060101010101" pitchFamily="49" charset="-122"/>
              </a:rPr>
              <a:t>课程小结</a:t>
            </a:r>
          </a:p>
        </p:txBody>
      </p:sp>
      <p:sp>
        <p:nvSpPr>
          <p:cNvPr id="2" name="标题 1"/>
          <p:cNvSpPr>
            <a:spLocks noGrp="1"/>
          </p:cNvSpPr>
          <p:nvPr>
            <p:ph type="title"/>
          </p:nvPr>
        </p:nvSpPr>
        <p:spPr>
          <a:xfrm>
            <a:off x="381268" y="274631"/>
            <a:ext cx="11429508" cy="582579"/>
          </a:xfrm>
        </p:spPr>
        <p:txBody>
          <a:bodyPr/>
          <a:lstStyle/>
          <a:p>
            <a:r>
              <a:rPr lang="zh-CN" altLang="en-US" dirty="0" smtClean="0"/>
              <a:t>用户点击应用图标</a:t>
            </a:r>
            <a:endParaRPr lang="zh-CN" dirty="0" smtClean="0"/>
          </a:p>
        </p:txBody>
      </p:sp>
      <p:pic>
        <p:nvPicPr>
          <p:cNvPr id="3" name="图片 2"/>
          <p:cNvPicPr>
            <a:picLocks noChangeAspect="1"/>
          </p:cNvPicPr>
          <p:nvPr/>
        </p:nvPicPr>
        <p:blipFill>
          <a:blip r:embed="rId3"/>
          <a:stretch>
            <a:fillRect/>
          </a:stretch>
        </p:blipFill>
        <p:spPr>
          <a:xfrm>
            <a:off x="3795374" y="2185149"/>
            <a:ext cx="1198777" cy="1052187"/>
          </a:xfrm>
          <a:prstGeom prst="rect">
            <a:avLst/>
          </a:prstGeom>
        </p:spPr>
      </p:pic>
      <p:cxnSp>
        <p:nvCxnSpPr>
          <p:cNvPr id="6" name="直接箭头连接符 5"/>
          <p:cNvCxnSpPr>
            <a:stCxn id="3" idx="3"/>
          </p:cNvCxnSpPr>
          <p:nvPr/>
        </p:nvCxnSpPr>
        <p:spPr>
          <a:xfrm>
            <a:off x="4994151" y="2711243"/>
            <a:ext cx="1945129" cy="14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4"/>
          <a:stretch>
            <a:fillRect/>
          </a:stretch>
        </p:blipFill>
        <p:spPr>
          <a:xfrm>
            <a:off x="367077" y="1675650"/>
            <a:ext cx="2009149" cy="2218913"/>
          </a:xfrm>
          <a:prstGeom prst="rect">
            <a:avLst/>
          </a:prstGeom>
        </p:spPr>
      </p:pic>
      <p:sp>
        <p:nvSpPr>
          <p:cNvPr id="10" name="圆角矩形 9"/>
          <p:cNvSpPr/>
          <p:nvPr/>
        </p:nvSpPr>
        <p:spPr>
          <a:xfrm>
            <a:off x="7020560" y="2309263"/>
            <a:ext cx="3159760" cy="803958"/>
          </a:xfrm>
          <a:prstGeom prst="roundRect">
            <a:avLst>
              <a:gd name="adj" fmla="val 480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a:solidFill>
                  <a:schemeClr val="tx1"/>
                </a:solidFill>
                <a:latin typeface="思源黑体 CN Normal" panose="020B0400000000000000" pitchFamily="34" charset="-122"/>
                <a:ea typeface="思源黑体 CN Normal" panose="020B0400000000000000" pitchFamily="34" charset="-122"/>
                <a:cs typeface="Source Han Sans CN Normal" charset="-122"/>
              </a:rPr>
              <a:t>ActivityThread</a:t>
            </a:r>
            <a:endParaRPr lang="zh-CN" altLang="en-US" sz="1200" dirty="0">
              <a:solidFill>
                <a:schemeClr val="tx1"/>
              </a:solidFill>
              <a:latin typeface="思源黑体 CN Bold" panose="020B0800000000000000" pitchFamily="34" charset="-122"/>
              <a:ea typeface="思源黑体 CN Bold" panose="020B0800000000000000" pitchFamily="34" charset="-122"/>
              <a:sym typeface="+mn-ea"/>
            </a:endParaRPr>
          </a:p>
        </p:txBody>
      </p:sp>
      <p:cxnSp>
        <p:nvCxnSpPr>
          <p:cNvPr id="12" name="直接箭头连接符 11"/>
          <p:cNvCxnSpPr>
            <a:endCxn id="3" idx="1"/>
          </p:cNvCxnSpPr>
          <p:nvPr/>
        </p:nvCxnSpPr>
        <p:spPr>
          <a:xfrm>
            <a:off x="1971040" y="2711242"/>
            <a:ext cx="1824334"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0" idx="2"/>
          </p:cNvCxnSpPr>
          <p:nvPr/>
        </p:nvCxnSpPr>
        <p:spPr>
          <a:xfrm>
            <a:off x="8600440" y="3113221"/>
            <a:ext cx="0" cy="14520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7"/>
          <p:cNvSpPr txBox="1">
            <a:spLocks noChangeArrowheads="1"/>
          </p:cNvSpPr>
          <p:nvPr/>
        </p:nvSpPr>
        <p:spPr bwMode="auto">
          <a:xfrm>
            <a:off x="8600440" y="4165600"/>
            <a:ext cx="11466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dirty="0" smtClean="0">
                <a:latin typeface="思源黑体 CN Normal" panose="020B0400000000000000" pitchFamily="34" charset="-122"/>
                <a:ea typeface="思源黑体 CN Normal" panose="020B0400000000000000" pitchFamily="34" charset="-122"/>
                <a:cs typeface="Source Han Sans CN Normal" charset="-122"/>
              </a:rPr>
              <a:t>Main</a:t>
            </a:r>
            <a:r>
              <a:rPr lang="zh-CN" altLang="en-US" sz="1400" dirty="0" smtClean="0">
                <a:latin typeface="思源黑体 CN Normal" panose="020B0400000000000000" pitchFamily="34" charset="-122"/>
                <a:ea typeface="思源黑体 CN Normal" panose="020B0400000000000000" pitchFamily="34" charset="-122"/>
                <a:cs typeface="Source Han Sans CN Normal" charset="-122"/>
              </a:rPr>
              <a:t>函数</a:t>
            </a:r>
            <a:endParaRPr lang="zh-CN" altLang="en-US" sz="1050" dirty="0">
              <a:solidFill>
                <a:srgbClr val="FF0000"/>
              </a:solidFill>
              <a:latin typeface="思源黑体 CN Bold" panose="020B0800000000000000" pitchFamily="34" charset="-122"/>
              <a:ea typeface="思源黑体 CN Bold" panose="020B0800000000000000" pitchFamily="34" charset="-122"/>
              <a:sym typeface="+mn-ea"/>
            </a:endParaRPr>
          </a:p>
        </p:txBody>
      </p:sp>
      <p:sp>
        <p:nvSpPr>
          <p:cNvPr id="17" name="圆角矩形 16"/>
          <p:cNvSpPr/>
          <p:nvPr/>
        </p:nvSpPr>
        <p:spPr>
          <a:xfrm>
            <a:off x="6263651" y="4612313"/>
            <a:ext cx="4673578" cy="1513840"/>
          </a:xfrm>
          <a:prstGeom prst="roundRect">
            <a:avLst>
              <a:gd name="adj" fmla="val 3244"/>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dirty="0" smtClean="0"/>
              <a:t>App</a:t>
            </a:r>
            <a:r>
              <a:rPr lang="zh-CN" altLang="en-US" dirty="0" smtClean="0"/>
              <a:t>进程</a:t>
            </a:r>
            <a:endParaRPr lang="zh-CN" altLang="en-US" dirty="0"/>
          </a:p>
        </p:txBody>
      </p:sp>
    </p:spTree>
    <p:extLst>
      <p:ext uri="{BB962C8B-B14F-4D97-AF65-F5344CB8AC3E}">
        <p14:creationId xmlns:p14="http://schemas.microsoft.com/office/powerpoint/2010/main" val="179458426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2" dirty="0" smtClean="0"/>
              <a:t>Android</a:t>
            </a:r>
            <a:r>
              <a:rPr lang="zh-CN" altLang="en-US" sz="3492" dirty="0" smtClean="0"/>
              <a:t>内核层 内存分布</a:t>
            </a:r>
            <a:endParaRPr lang="zh-CN" altLang="en-US" sz="3492" dirty="0"/>
          </a:p>
        </p:txBody>
      </p:sp>
      <p:pic>
        <p:nvPicPr>
          <p:cNvPr id="1026" name="Picture 2" descr="https://oscimg.oschina.net/oscnet/b941a038303f37cfceb7d3b4d3f3d34646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88" y="1176071"/>
            <a:ext cx="6664603" cy="5291948"/>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3"/>
          <a:stretch>
            <a:fillRect/>
          </a:stretch>
        </p:blipFill>
        <p:spPr>
          <a:xfrm>
            <a:off x="7238969" y="3119446"/>
            <a:ext cx="4847212" cy="1103568"/>
          </a:xfrm>
          <a:prstGeom prst="rect">
            <a:avLst/>
          </a:prstGeom>
        </p:spPr>
      </p:pic>
    </p:spTree>
    <p:extLst>
      <p:ext uri="{BB962C8B-B14F-4D97-AF65-F5344CB8AC3E}">
        <p14:creationId xmlns:p14="http://schemas.microsoft.com/office/powerpoint/2010/main" val="603167175"/>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268" y="274631"/>
            <a:ext cx="11429508" cy="582579"/>
          </a:xfrm>
        </p:spPr>
        <p:txBody>
          <a:bodyPr/>
          <a:lstStyle/>
          <a:p>
            <a:r>
              <a:rPr lang="zh-CN" altLang="en-US" dirty="0" smtClean="0"/>
              <a:t>各个区域详解</a:t>
            </a:r>
            <a:endParaRPr lang="zh-CN" dirty="0" smtClean="0"/>
          </a:p>
        </p:txBody>
      </p:sp>
      <p:sp>
        <p:nvSpPr>
          <p:cNvPr id="3" name="文本框 2"/>
          <p:cNvSpPr txBox="1"/>
          <p:nvPr/>
        </p:nvSpPr>
        <p:spPr>
          <a:xfrm>
            <a:off x="939822" y="1229360"/>
            <a:ext cx="10312400" cy="4154984"/>
          </a:xfrm>
          <a:prstGeom prst="rect">
            <a:avLst/>
          </a:prstGeom>
          <a:noFill/>
        </p:spPr>
        <p:txBody>
          <a:bodyPr wrap="square" rtlCol="0">
            <a:spAutoFit/>
          </a:bodyPr>
          <a:lstStyle/>
          <a:p>
            <a:r>
              <a:rPr lang="zh-CN" altLang="en-US" dirty="0" smtClean="0">
                <a:solidFill>
                  <a:schemeClr val="accent6"/>
                </a:solidFill>
                <a:ea typeface="思源黑体 CN Bold" panose="020B0800000000000000"/>
              </a:rPr>
              <a:t>方法区</a:t>
            </a:r>
            <a:r>
              <a:rPr lang="en-US" altLang="zh-CN" dirty="0" smtClean="0">
                <a:solidFill>
                  <a:schemeClr val="accent6"/>
                </a:solidFill>
                <a:ea typeface="思源黑体 CN Bold" panose="020B0800000000000000"/>
              </a:rPr>
              <a:t>:</a:t>
            </a:r>
            <a:r>
              <a:rPr lang="zh-CN" altLang="en-US" dirty="0"/>
              <a:t>方法区存放了类的信息</a:t>
            </a:r>
            <a:r>
              <a:rPr lang="en-US" altLang="zh-CN" dirty="0"/>
              <a:t>(class</a:t>
            </a:r>
            <a:r>
              <a:rPr lang="zh-CN" altLang="en-US" dirty="0"/>
              <a:t>字节码的信息</a:t>
            </a:r>
            <a:r>
              <a:rPr lang="en-US" altLang="zh-CN" dirty="0"/>
              <a:t>)</a:t>
            </a:r>
            <a:r>
              <a:rPr lang="zh-CN" altLang="en-US" dirty="0" smtClean="0"/>
              <a:t>，静态</a:t>
            </a:r>
            <a:r>
              <a:rPr lang="zh-CN" altLang="en-US" dirty="0"/>
              <a:t>变量、处理逻辑的指令集 </a:t>
            </a:r>
            <a:r>
              <a:rPr lang="zh-CN" altLang="en-US" b="1" dirty="0"/>
              <a:t>方法区的数据主内存</a:t>
            </a:r>
            <a:endParaRPr lang="en-US" altLang="zh-CN" b="1" dirty="0" smtClean="0"/>
          </a:p>
          <a:p>
            <a:endParaRPr lang="en-US" altLang="zh-CN" dirty="0" smtClean="0">
              <a:ea typeface="思源黑体 CN Bold" panose="020B0800000000000000"/>
            </a:endParaRPr>
          </a:p>
          <a:p>
            <a:endParaRPr lang="en-US" altLang="zh-CN" dirty="0">
              <a:ea typeface="思源黑体 CN Bold" panose="020B0800000000000000"/>
            </a:endParaRPr>
          </a:p>
          <a:p>
            <a:r>
              <a:rPr lang="zh-CN" altLang="en-US" b="1" dirty="0">
                <a:solidFill>
                  <a:schemeClr val="accent6"/>
                </a:solidFill>
              </a:rPr>
              <a:t>堆区</a:t>
            </a:r>
            <a:r>
              <a:rPr lang="en-US" altLang="zh-CN" b="1" dirty="0" smtClean="0">
                <a:solidFill>
                  <a:schemeClr val="accent6"/>
                </a:solidFill>
              </a:rPr>
              <a:t>:</a:t>
            </a:r>
            <a:r>
              <a:rPr lang="zh-CN" altLang="en-US" dirty="0"/>
              <a:t>用来存储对象实例，被所有线程共享的一块内存区域，在</a:t>
            </a:r>
            <a:r>
              <a:rPr lang="en-US" altLang="zh-CN" dirty="0"/>
              <a:t>App</a:t>
            </a:r>
            <a:r>
              <a:rPr lang="zh-CN" altLang="en-US" dirty="0"/>
              <a:t>启动时</a:t>
            </a:r>
            <a:r>
              <a:rPr lang="zh-CN" altLang="en-US" dirty="0" smtClean="0"/>
              <a:t>创建</a:t>
            </a:r>
            <a:r>
              <a:rPr lang="en-US" altLang="zh-CN" dirty="0" smtClean="0"/>
              <a:t>,</a:t>
            </a:r>
            <a:r>
              <a:rPr lang="zh-CN" altLang="en-US" dirty="0"/>
              <a:t> </a:t>
            </a:r>
            <a:r>
              <a:rPr lang="zh-CN" altLang="en-US" dirty="0" smtClean="0"/>
              <a:t> </a:t>
            </a:r>
            <a:r>
              <a:rPr lang="zh-CN" altLang="en-US" b="1" dirty="0" smtClean="0"/>
              <a:t>堆</a:t>
            </a:r>
            <a:r>
              <a:rPr lang="zh-CN" altLang="en-US" b="1" dirty="0"/>
              <a:t>区的数据放在</a:t>
            </a:r>
            <a:r>
              <a:rPr lang="zh-CN" altLang="en-US" b="1" dirty="0" smtClean="0"/>
              <a:t>主内存</a:t>
            </a:r>
            <a:r>
              <a:rPr lang="en-US" altLang="zh-CN" b="1" dirty="0" smtClean="0"/>
              <a:t> </a:t>
            </a:r>
          </a:p>
          <a:p>
            <a:endParaRPr lang="en-US" altLang="zh-CN" dirty="0" smtClean="0">
              <a:ea typeface="思源黑体 CN Bold" panose="020B0800000000000000"/>
            </a:endParaRPr>
          </a:p>
          <a:p>
            <a:endParaRPr lang="en-US" altLang="zh-CN" dirty="0">
              <a:ea typeface="思源黑体 CN Bold" panose="020B0800000000000000"/>
            </a:endParaRPr>
          </a:p>
          <a:p>
            <a:r>
              <a:rPr lang="zh-CN" altLang="en-US" b="1" dirty="0">
                <a:solidFill>
                  <a:schemeClr val="accent6"/>
                </a:solidFill>
              </a:rPr>
              <a:t>虚拟机栈区</a:t>
            </a:r>
            <a:r>
              <a:rPr lang="en-US" altLang="zh-CN" b="1" dirty="0" smtClean="0">
                <a:solidFill>
                  <a:schemeClr val="accent6"/>
                </a:solidFill>
              </a:rPr>
              <a:t>:</a:t>
            </a:r>
            <a:r>
              <a:rPr lang="zh-CN" altLang="en-US" dirty="0"/>
              <a:t>存储方法的局部变量，每次开启一个线程都会创建一个虚拟机栈，线程私有，生命周期与线程</a:t>
            </a:r>
            <a:r>
              <a:rPr lang="zh-CN" altLang="en-US" dirty="0" smtClean="0"/>
              <a:t>相同 </a:t>
            </a:r>
            <a:r>
              <a:rPr lang="zh-CN" altLang="en-US" b="1" dirty="0" smtClean="0"/>
              <a:t>栈</a:t>
            </a:r>
            <a:r>
              <a:rPr lang="zh-CN" altLang="en-US" b="1" dirty="0"/>
              <a:t>区的数据高速缓冲</a:t>
            </a:r>
            <a:r>
              <a:rPr lang="zh-CN" altLang="en-US" b="1" dirty="0" smtClean="0"/>
              <a:t>区 </a:t>
            </a:r>
            <a:endParaRPr lang="en-US" altLang="zh-CN" b="1" dirty="0" smtClean="0"/>
          </a:p>
          <a:p>
            <a:endParaRPr lang="en-US" altLang="zh-CN" b="1" dirty="0">
              <a:ea typeface="思源黑体 CN Bold" panose="020B0800000000000000"/>
            </a:endParaRPr>
          </a:p>
          <a:p>
            <a:endParaRPr lang="en-US" altLang="zh-CN" b="1" dirty="0" smtClean="0">
              <a:ea typeface="思源黑体 CN Bold" panose="020B0800000000000000"/>
            </a:endParaRPr>
          </a:p>
          <a:p>
            <a:r>
              <a:rPr lang="zh-CN" altLang="en-US" sz="1600" b="1" dirty="0" smtClean="0">
                <a:solidFill>
                  <a:schemeClr val="accent6"/>
                </a:solidFill>
                <a:ea typeface="思源黑体 CN Bold" panose="020B0800000000000000"/>
              </a:rPr>
              <a:t>执行</a:t>
            </a:r>
            <a:r>
              <a:rPr lang="zh-CN" altLang="en-US" sz="1600" b="1" dirty="0">
                <a:solidFill>
                  <a:schemeClr val="accent6"/>
                </a:solidFill>
                <a:ea typeface="思源黑体 CN Bold" panose="020B0800000000000000"/>
              </a:rPr>
              <a:t>引擎</a:t>
            </a:r>
            <a:r>
              <a:rPr lang="en-US" altLang="zh-CN" sz="1600" b="1" dirty="0" smtClean="0">
                <a:solidFill>
                  <a:schemeClr val="accent6"/>
                </a:solidFill>
                <a:ea typeface="思源黑体 CN Bold" panose="020B0800000000000000"/>
              </a:rPr>
              <a:t>:      </a:t>
            </a:r>
            <a:r>
              <a:rPr lang="zh-CN" altLang="en-US" sz="1600" dirty="0" smtClean="0">
                <a:ea typeface="思源黑体 CN Bold" panose="020B0800000000000000"/>
              </a:rPr>
              <a:t>将</a:t>
            </a:r>
            <a:r>
              <a:rPr lang="zh-CN" altLang="en-US" sz="1600" dirty="0">
                <a:ea typeface="思源黑体 CN Bold" panose="020B0800000000000000"/>
              </a:rPr>
              <a:t>方法区中 对应方法的</a:t>
            </a:r>
            <a:r>
              <a:rPr lang="en-US" altLang="zh-CN" sz="1600" dirty="0">
                <a:ea typeface="思源黑体 CN Bold" panose="020B0800000000000000"/>
              </a:rPr>
              <a:t>arm</a:t>
            </a:r>
            <a:r>
              <a:rPr lang="zh-CN" altLang="en-US" sz="1600" dirty="0">
                <a:ea typeface="思源黑体 CN Bold" panose="020B0800000000000000"/>
              </a:rPr>
              <a:t>指令集 加载到栈区，而栈区存在于高速缓冲区中，</a:t>
            </a:r>
            <a:r>
              <a:rPr lang="en-US" altLang="zh-CN" sz="1600" dirty="0" err="1">
                <a:ea typeface="思源黑体 CN Bold" panose="020B0800000000000000"/>
              </a:rPr>
              <a:t>cpu</a:t>
            </a:r>
            <a:r>
              <a:rPr lang="zh-CN" altLang="en-US" sz="1600" dirty="0">
                <a:ea typeface="思源黑体 CN Bold" panose="020B0800000000000000"/>
              </a:rPr>
              <a:t>是直接</a:t>
            </a:r>
          </a:p>
          <a:p>
            <a:endParaRPr lang="zh-CN" altLang="en-US" sz="1600" dirty="0">
              <a:ea typeface="思源黑体 CN Bold" panose="020B0800000000000000"/>
            </a:endParaRPr>
          </a:p>
          <a:p>
            <a:r>
              <a:rPr lang="zh-CN" altLang="en-US" sz="1600" dirty="0">
                <a:ea typeface="思源黑体 CN Bold" panose="020B0800000000000000"/>
              </a:rPr>
              <a:t>从高速缓冲区取</a:t>
            </a:r>
            <a:r>
              <a:rPr lang="en-US" altLang="zh-CN" sz="1600" dirty="0">
                <a:ea typeface="思源黑体 CN Bold" panose="020B0800000000000000"/>
              </a:rPr>
              <a:t>arm</a:t>
            </a:r>
            <a:r>
              <a:rPr lang="zh-CN" altLang="en-US" sz="1600" dirty="0">
                <a:ea typeface="思源黑体 CN Bold" panose="020B0800000000000000"/>
              </a:rPr>
              <a:t>指令，一条一条执行。执行引擎就像一</a:t>
            </a:r>
            <a:r>
              <a:rPr lang="zh-CN" altLang="en-US" sz="1600" dirty="0" smtClean="0">
                <a:ea typeface="思源黑体 CN Bold" panose="020B0800000000000000"/>
              </a:rPr>
              <a:t>个中介，</a:t>
            </a:r>
            <a:r>
              <a:rPr lang="zh-CN" altLang="en-US" sz="1600" dirty="0">
                <a:ea typeface="思源黑体 CN Bold" panose="020B0800000000000000"/>
              </a:rPr>
              <a:t>方法对应的</a:t>
            </a:r>
            <a:r>
              <a:rPr lang="en-US" altLang="zh-CN" sz="1600" dirty="0">
                <a:ea typeface="思源黑体 CN Bold" panose="020B0800000000000000"/>
              </a:rPr>
              <a:t>arm</a:t>
            </a:r>
            <a:r>
              <a:rPr lang="zh-CN" altLang="en-US" sz="1600" dirty="0">
                <a:ea typeface="思源黑体 CN Bold" panose="020B0800000000000000"/>
              </a:rPr>
              <a:t>指令 </a:t>
            </a:r>
            <a:r>
              <a:rPr lang="zh-CN" altLang="en-US" sz="1600" dirty="0" smtClean="0">
                <a:ea typeface="思源黑体 CN Bold" panose="020B0800000000000000"/>
              </a:rPr>
              <a:t>相当于交易</a:t>
            </a:r>
            <a:r>
              <a:rPr lang="zh-CN" altLang="en-US" sz="1600" dirty="0">
                <a:ea typeface="思源黑体 CN Bold" panose="020B0800000000000000"/>
              </a:rPr>
              <a:t>的</a:t>
            </a:r>
            <a:r>
              <a:rPr lang="zh-CN" altLang="en-US" sz="1600" dirty="0" smtClean="0">
                <a:ea typeface="思源黑体 CN Bold" panose="020B0800000000000000"/>
              </a:rPr>
              <a:t>物品</a:t>
            </a:r>
            <a:endParaRPr lang="zh-CN" altLang="en-US" sz="1600" dirty="0">
              <a:ea typeface="思源黑体 CN Bold" panose="020B0800000000000000"/>
            </a:endParaRPr>
          </a:p>
        </p:txBody>
      </p:sp>
    </p:spTree>
    <p:extLst>
      <p:ext uri="{BB962C8B-B14F-4D97-AF65-F5344CB8AC3E}">
        <p14:creationId xmlns:p14="http://schemas.microsoft.com/office/powerpoint/2010/main" val="254394340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963" y="213157"/>
            <a:ext cx="11430120" cy="582547"/>
          </a:xfrm>
        </p:spPr>
        <p:txBody>
          <a:bodyPr/>
          <a:lstStyle/>
          <a:p>
            <a:r>
              <a:rPr lang="zh-CN" altLang="en-US" sz="3792" dirty="0"/>
              <a:t>内存原理</a:t>
            </a:r>
            <a:endParaRPr lang="zh-CN" altLang="en-US" sz="3492"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5076" y="1244224"/>
            <a:ext cx="1523280" cy="1517133"/>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1224" y="1244223"/>
            <a:ext cx="1523280" cy="1517133"/>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0675" y="1244222"/>
            <a:ext cx="1523280" cy="1517133"/>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36615" y="1217027"/>
            <a:ext cx="1523280" cy="1517133"/>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579065" y="3360726"/>
            <a:ext cx="992782" cy="793398"/>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047773" y="3429000"/>
            <a:ext cx="992782" cy="793398"/>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965924" y="3497275"/>
            <a:ext cx="992782" cy="793398"/>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483006" y="3497275"/>
            <a:ext cx="992782" cy="793398"/>
          </a:xfrm>
          <a:prstGeom prst="rect">
            <a:avLst/>
          </a:prstGeom>
        </p:spPr>
      </p:pic>
      <p:pic>
        <p:nvPicPr>
          <p:cNvPr id="13" name="图片 12"/>
          <p:cNvPicPr>
            <a:picLocks noChangeAspect="1"/>
          </p:cNvPicPr>
          <p:nvPr/>
        </p:nvPicPr>
        <p:blipFill>
          <a:blip r:embed="rId5"/>
          <a:stretch>
            <a:fillRect/>
          </a:stretch>
        </p:blipFill>
        <p:spPr>
          <a:xfrm>
            <a:off x="2831218" y="5272405"/>
            <a:ext cx="4754475" cy="1082455"/>
          </a:xfrm>
          <a:prstGeom prst="rect">
            <a:avLst/>
          </a:prstGeom>
        </p:spPr>
      </p:pic>
      <p:cxnSp>
        <p:nvCxnSpPr>
          <p:cNvPr id="19" name="直接箭头连接符 18"/>
          <p:cNvCxnSpPr>
            <a:stCxn id="4" idx="2"/>
          </p:cNvCxnSpPr>
          <p:nvPr/>
        </p:nvCxnSpPr>
        <p:spPr>
          <a:xfrm>
            <a:off x="2146716" y="2761357"/>
            <a:ext cx="0" cy="5993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4544163" y="2761357"/>
            <a:ext cx="0" cy="5993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7446476" y="2828216"/>
            <a:ext cx="0" cy="5993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9978805" y="2828216"/>
            <a:ext cx="0" cy="5993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6200000" flipH="1">
            <a:off x="2935825" y="3167675"/>
            <a:ext cx="1118281" cy="3091180"/>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a:endCxn id="13" idx="0"/>
          </p:cNvCxnSpPr>
          <p:nvPr/>
        </p:nvCxnSpPr>
        <p:spPr>
          <a:xfrm rot="16200000" flipH="1">
            <a:off x="4391248" y="4455196"/>
            <a:ext cx="1084144" cy="550272"/>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17" idx="2"/>
            <a:endCxn id="13" idx="0"/>
          </p:cNvCxnSpPr>
          <p:nvPr/>
        </p:nvCxnSpPr>
        <p:spPr>
          <a:xfrm rot="5400000">
            <a:off x="7103061" y="2396069"/>
            <a:ext cx="981733" cy="4770940"/>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肘形连接符 31"/>
          <p:cNvCxnSpPr>
            <a:stCxn id="16" idx="2"/>
            <a:endCxn id="13" idx="0"/>
          </p:cNvCxnSpPr>
          <p:nvPr/>
        </p:nvCxnSpPr>
        <p:spPr>
          <a:xfrm rot="5400000">
            <a:off x="5844519" y="3654609"/>
            <a:ext cx="981733" cy="2253858"/>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19760" y="3497275"/>
            <a:ext cx="1359304" cy="355034"/>
          </a:xfrm>
          <a:prstGeom prst="rect">
            <a:avLst/>
          </a:prstGeom>
          <a:noFill/>
        </p:spPr>
        <p:txBody>
          <a:bodyPr wrap="square" rtlCol="0">
            <a:spAutoFit/>
          </a:bodyPr>
          <a:lstStyle/>
          <a:p>
            <a:r>
              <a:rPr lang="zh-CN" altLang="en-US" sz="1707" dirty="0" smtClean="0"/>
              <a:t>高速缓冲器</a:t>
            </a:r>
            <a:endParaRPr lang="zh-CN" altLang="en-US" sz="1707" dirty="0"/>
          </a:p>
        </p:txBody>
      </p:sp>
      <p:sp>
        <p:nvSpPr>
          <p:cNvPr id="36" name="文本框 35"/>
          <p:cNvSpPr txBox="1"/>
          <p:nvPr/>
        </p:nvSpPr>
        <p:spPr>
          <a:xfrm>
            <a:off x="3461052" y="1825271"/>
            <a:ext cx="1359304" cy="355034"/>
          </a:xfrm>
          <a:prstGeom prst="rect">
            <a:avLst/>
          </a:prstGeom>
          <a:noFill/>
        </p:spPr>
        <p:txBody>
          <a:bodyPr wrap="square" rtlCol="0">
            <a:spAutoFit/>
          </a:bodyPr>
          <a:lstStyle/>
          <a:p>
            <a:r>
              <a:rPr lang="en-US" altLang="zh-CN" sz="1707" dirty="0"/>
              <a:t>2</a:t>
            </a:r>
            <a:r>
              <a:rPr lang="zh-CN" altLang="en-US" sz="1707" dirty="0"/>
              <a:t>核</a:t>
            </a:r>
          </a:p>
        </p:txBody>
      </p:sp>
      <p:sp>
        <p:nvSpPr>
          <p:cNvPr id="37" name="文本框 36"/>
          <p:cNvSpPr txBox="1"/>
          <p:nvPr/>
        </p:nvSpPr>
        <p:spPr>
          <a:xfrm>
            <a:off x="8784023" y="1823063"/>
            <a:ext cx="1359304" cy="355034"/>
          </a:xfrm>
          <a:prstGeom prst="rect">
            <a:avLst/>
          </a:prstGeom>
          <a:noFill/>
        </p:spPr>
        <p:txBody>
          <a:bodyPr wrap="square" rtlCol="0">
            <a:spAutoFit/>
          </a:bodyPr>
          <a:lstStyle/>
          <a:p>
            <a:r>
              <a:rPr lang="en-US" altLang="zh-CN" sz="1707" dirty="0"/>
              <a:t>4</a:t>
            </a:r>
            <a:r>
              <a:rPr lang="zh-CN" altLang="en-US" sz="1707" dirty="0"/>
              <a:t>核</a:t>
            </a:r>
          </a:p>
        </p:txBody>
      </p:sp>
      <p:sp>
        <p:nvSpPr>
          <p:cNvPr id="38" name="文本框 37"/>
          <p:cNvSpPr txBox="1"/>
          <p:nvPr/>
        </p:nvSpPr>
        <p:spPr>
          <a:xfrm>
            <a:off x="6225333" y="1898967"/>
            <a:ext cx="1359304" cy="355034"/>
          </a:xfrm>
          <a:prstGeom prst="rect">
            <a:avLst/>
          </a:prstGeom>
          <a:noFill/>
        </p:spPr>
        <p:txBody>
          <a:bodyPr wrap="square" rtlCol="0">
            <a:spAutoFit/>
          </a:bodyPr>
          <a:lstStyle/>
          <a:p>
            <a:r>
              <a:rPr lang="en-US" altLang="zh-CN" sz="1707" dirty="0"/>
              <a:t>3</a:t>
            </a:r>
            <a:r>
              <a:rPr lang="zh-CN" altLang="en-US" sz="1707" dirty="0"/>
              <a:t>核</a:t>
            </a:r>
          </a:p>
        </p:txBody>
      </p:sp>
      <p:cxnSp>
        <p:nvCxnSpPr>
          <p:cNvPr id="35" name="肘形连接符 34"/>
          <p:cNvCxnSpPr/>
          <p:nvPr/>
        </p:nvCxnSpPr>
        <p:spPr>
          <a:xfrm rot="16200000" flipH="1">
            <a:off x="2954682" y="3167674"/>
            <a:ext cx="1118281" cy="3091180"/>
          </a:xfrm>
          <a:prstGeom prst="bentConnector3">
            <a:avLst/>
          </a:prstGeom>
          <a:ln>
            <a:solidFill>
              <a:srgbClr val="33C3AB"/>
            </a:solidFill>
            <a:tailEnd type="triangle"/>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a:xfrm rot="16200000" flipH="1">
            <a:off x="4410105" y="4455195"/>
            <a:ext cx="1084144" cy="550272"/>
          </a:xfrm>
          <a:prstGeom prst="bentConnector3">
            <a:avLst/>
          </a:prstGeom>
          <a:ln>
            <a:solidFill>
              <a:srgbClr val="33C3AB"/>
            </a:solidFill>
            <a:tailEnd type="triangle"/>
          </a:ln>
        </p:spPr>
        <p:style>
          <a:lnRef idx="1">
            <a:schemeClr val="accent1"/>
          </a:lnRef>
          <a:fillRef idx="0">
            <a:schemeClr val="accent1"/>
          </a:fillRef>
          <a:effectRef idx="0">
            <a:schemeClr val="accent1"/>
          </a:effectRef>
          <a:fontRef idx="minor">
            <a:schemeClr val="tx1"/>
          </a:fontRef>
        </p:style>
      </p:cxnSp>
      <p:cxnSp>
        <p:nvCxnSpPr>
          <p:cNvPr id="41" name="肘形连接符 40"/>
          <p:cNvCxnSpPr/>
          <p:nvPr/>
        </p:nvCxnSpPr>
        <p:spPr>
          <a:xfrm rot="5400000">
            <a:off x="7121918" y="2396068"/>
            <a:ext cx="981733" cy="4770940"/>
          </a:xfrm>
          <a:prstGeom prst="bentConnector3">
            <a:avLst/>
          </a:prstGeom>
          <a:ln>
            <a:solidFill>
              <a:srgbClr val="33C3AB"/>
            </a:solidFill>
            <a:tailEnd type="triangle"/>
          </a:ln>
        </p:spPr>
        <p:style>
          <a:lnRef idx="1">
            <a:schemeClr val="accent1"/>
          </a:lnRef>
          <a:fillRef idx="0">
            <a:schemeClr val="accent1"/>
          </a:fillRef>
          <a:effectRef idx="0">
            <a:schemeClr val="accent1"/>
          </a:effectRef>
          <a:fontRef idx="minor">
            <a:schemeClr val="tx1"/>
          </a:fontRef>
        </p:style>
      </p:cxnSp>
      <p:cxnSp>
        <p:nvCxnSpPr>
          <p:cNvPr id="42" name="肘形连接符 41"/>
          <p:cNvCxnSpPr/>
          <p:nvPr/>
        </p:nvCxnSpPr>
        <p:spPr>
          <a:xfrm rot="5400000">
            <a:off x="5863376" y="3654608"/>
            <a:ext cx="981733" cy="2253858"/>
          </a:xfrm>
          <a:prstGeom prst="bentConnector3">
            <a:avLst>
              <a:gd name="adj1" fmla="val 48965"/>
            </a:avLst>
          </a:prstGeom>
          <a:ln>
            <a:solidFill>
              <a:srgbClr val="33C3AB"/>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2003131" y="2734160"/>
            <a:ext cx="0" cy="599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4535614" y="2761357"/>
            <a:ext cx="0" cy="599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7446476" y="2828216"/>
            <a:ext cx="0" cy="599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9978805" y="2828216"/>
            <a:ext cx="0" cy="599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768508" y="1779757"/>
            <a:ext cx="1359304" cy="355034"/>
          </a:xfrm>
          <a:prstGeom prst="rect">
            <a:avLst/>
          </a:prstGeom>
          <a:noFill/>
        </p:spPr>
        <p:txBody>
          <a:bodyPr wrap="square" rtlCol="0">
            <a:spAutoFit/>
          </a:bodyPr>
          <a:lstStyle/>
          <a:p>
            <a:r>
              <a:rPr lang="en-US" altLang="zh-CN" sz="1707" dirty="0" smtClean="0"/>
              <a:t>1</a:t>
            </a:r>
            <a:r>
              <a:rPr lang="zh-CN" altLang="en-US" sz="1707" dirty="0" smtClean="0"/>
              <a:t>核</a:t>
            </a:r>
            <a:endParaRPr lang="zh-CN" altLang="en-US" sz="1707" dirty="0"/>
          </a:p>
        </p:txBody>
      </p:sp>
      <p:sp>
        <p:nvSpPr>
          <p:cNvPr id="3" name="文本框 2"/>
          <p:cNvSpPr txBox="1"/>
          <p:nvPr/>
        </p:nvSpPr>
        <p:spPr>
          <a:xfrm>
            <a:off x="768479" y="5665768"/>
            <a:ext cx="2613953" cy="369332"/>
          </a:xfrm>
          <a:prstGeom prst="rect">
            <a:avLst/>
          </a:prstGeom>
          <a:noFill/>
        </p:spPr>
        <p:txBody>
          <a:bodyPr wrap="square" rtlCol="0">
            <a:spAutoFit/>
          </a:bodyPr>
          <a:lstStyle/>
          <a:p>
            <a:r>
              <a:rPr lang="en-US" altLang="zh-CN" dirty="0"/>
              <a:t> Singleton </a:t>
            </a:r>
            <a:r>
              <a:rPr lang="en-US" altLang="zh-CN" dirty="0" err="1"/>
              <a:t>singleton</a:t>
            </a:r>
            <a:r>
              <a:rPr lang="en-US" altLang="zh-CN" dirty="0"/>
              <a:t>;</a:t>
            </a:r>
            <a:endParaRPr lang="zh-CN" altLang="en-US" dirty="0"/>
          </a:p>
        </p:txBody>
      </p:sp>
    </p:spTree>
    <p:extLst>
      <p:ext uri="{BB962C8B-B14F-4D97-AF65-F5344CB8AC3E}">
        <p14:creationId xmlns:p14="http://schemas.microsoft.com/office/powerpoint/2010/main" val="1012857328"/>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300" fill="hold"/>
                                        <p:tgtEl>
                                          <p:spTgt spid="15"/>
                                        </p:tgtEl>
                                        <p:attrNameLst>
                                          <p:attrName>ppt_w</p:attrName>
                                        </p:attrNameLst>
                                      </p:cBhvr>
                                      <p:tavLst>
                                        <p:tav tm="0">
                                          <p:val>
                                            <p:fltVal val="0"/>
                                          </p:val>
                                        </p:tav>
                                        <p:tav tm="100000">
                                          <p:val>
                                            <p:strVal val="#ppt_w"/>
                                          </p:val>
                                        </p:tav>
                                      </p:tavLst>
                                    </p:anim>
                                    <p:anim calcmode="lin" valueType="num">
                                      <p:cBhvr>
                                        <p:cTn id="13" dur="300" fill="hold"/>
                                        <p:tgtEl>
                                          <p:spTgt spid="15"/>
                                        </p:tgtEl>
                                        <p:attrNameLst>
                                          <p:attrName>ppt_h</p:attrName>
                                        </p:attrNameLst>
                                      </p:cBhvr>
                                      <p:tavLst>
                                        <p:tav tm="0">
                                          <p:val>
                                            <p:fltVal val="0"/>
                                          </p:val>
                                        </p:tav>
                                        <p:tav tm="100000">
                                          <p:val>
                                            <p:strVal val="#ppt_h"/>
                                          </p:val>
                                        </p:tav>
                                      </p:tavLst>
                                    </p:anim>
                                    <p:animEffect transition="in" filter="fade">
                                      <p:cBhvr>
                                        <p:cTn id="14" dur="300"/>
                                        <p:tgtEl>
                                          <p:spTgt spid="15"/>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300" fill="hold"/>
                                        <p:tgtEl>
                                          <p:spTgt spid="20"/>
                                        </p:tgtEl>
                                        <p:attrNameLst>
                                          <p:attrName>ppt_w</p:attrName>
                                        </p:attrNameLst>
                                      </p:cBhvr>
                                      <p:tavLst>
                                        <p:tav tm="0">
                                          <p:val>
                                            <p:fltVal val="0"/>
                                          </p:val>
                                        </p:tav>
                                        <p:tav tm="100000">
                                          <p:val>
                                            <p:strVal val="#ppt_w"/>
                                          </p:val>
                                        </p:tav>
                                      </p:tavLst>
                                    </p:anim>
                                    <p:anim calcmode="lin" valueType="num">
                                      <p:cBhvr>
                                        <p:cTn id="18" dur="300" fill="hold"/>
                                        <p:tgtEl>
                                          <p:spTgt spid="20"/>
                                        </p:tgtEl>
                                        <p:attrNameLst>
                                          <p:attrName>ppt_h</p:attrName>
                                        </p:attrNameLst>
                                      </p:cBhvr>
                                      <p:tavLst>
                                        <p:tav tm="0">
                                          <p:val>
                                            <p:fltVal val="0"/>
                                          </p:val>
                                        </p:tav>
                                        <p:tav tm="100000">
                                          <p:val>
                                            <p:strVal val="#ppt_h"/>
                                          </p:val>
                                        </p:tav>
                                      </p:tavLst>
                                    </p:anim>
                                    <p:animEffect transition="in" filter="fade">
                                      <p:cBhvr>
                                        <p:cTn id="19" dur="300"/>
                                        <p:tgtEl>
                                          <p:spTgt spid="20"/>
                                        </p:tgtEl>
                                      </p:cBhvr>
                                    </p:animEffect>
                                  </p:childTnLst>
                                </p:cTn>
                              </p:par>
                              <p:par>
                                <p:cTn id="20" presetID="53" presetClass="entr" presetSubtype="16"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300" fill="hold"/>
                                        <p:tgtEl>
                                          <p:spTgt spid="43"/>
                                        </p:tgtEl>
                                        <p:attrNameLst>
                                          <p:attrName>ppt_w</p:attrName>
                                        </p:attrNameLst>
                                      </p:cBhvr>
                                      <p:tavLst>
                                        <p:tav tm="0">
                                          <p:val>
                                            <p:fltVal val="0"/>
                                          </p:val>
                                        </p:tav>
                                        <p:tav tm="100000">
                                          <p:val>
                                            <p:strVal val="#ppt_w"/>
                                          </p:val>
                                        </p:tav>
                                      </p:tavLst>
                                    </p:anim>
                                    <p:anim calcmode="lin" valueType="num">
                                      <p:cBhvr>
                                        <p:cTn id="23" dur="300" fill="hold"/>
                                        <p:tgtEl>
                                          <p:spTgt spid="43"/>
                                        </p:tgtEl>
                                        <p:attrNameLst>
                                          <p:attrName>ppt_h</p:attrName>
                                        </p:attrNameLst>
                                      </p:cBhvr>
                                      <p:tavLst>
                                        <p:tav tm="0">
                                          <p:val>
                                            <p:fltVal val="0"/>
                                          </p:val>
                                        </p:tav>
                                        <p:tav tm="100000">
                                          <p:val>
                                            <p:strVal val="#ppt_h"/>
                                          </p:val>
                                        </p:tav>
                                      </p:tavLst>
                                    </p:anim>
                                    <p:animEffect transition="in" filter="fade">
                                      <p:cBhvr>
                                        <p:cTn id="24" dur="300"/>
                                        <p:tgtEl>
                                          <p:spTgt spid="43"/>
                                        </p:tgtEl>
                                      </p:cBhvr>
                                    </p:animEffect>
                                  </p:childTnLst>
                                </p:cTn>
                              </p:par>
                              <p:par>
                                <p:cTn id="25" presetID="53" presetClass="entr" presetSubtype="16"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300" fill="hold"/>
                                        <p:tgtEl>
                                          <p:spTgt spid="44"/>
                                        </p:tgtEl>
                                        <p:attrNameLst>
                                          <p:attrName>ppt_w</p:attrName>
                                        </p:attrNameLst>
                                      </p:cBhvr>
                                      <p:tavLst>
                                        <p:tav tm="0">
                                          <p:val>
                                            <p:fltVal val="0"/>
                                          </p:val>
                                        </p:tav>
                                        <p:tav tm="100000">
                                          <p:val>
                                            <p:strVal val="#ppt_w"/>
                                          </p:val>
                                        </p:tav>
                                      </p:tavLst>
                                    </p:anim>
                                    <p:anim calcmode="lin" valueType="num">
                                      <p:cBhvr>
                                        <p:cTn id="28" dur="300" fill="hold"/>
                                        <p:tgtEl>
                                          <p:spTgt spid="44"/>
                                        </p:tgtEl>
                                        <p:attrNameLst>
                                          <p:attrName>ppt_h</p:attrName>
                                        </p:attrNameLst>
                                      </p:cBhvr>
                                      <p:tavLst>
                                        <p:tav tm="0">
                                          <p:val>
                                            <p:fltVal val="0"/>
                                          </p:val>
                                        </p:tav>
                                        <p:tav tm="100000">
                                          <p:val>
                                            <p:strVal val="#ppt_h"/>
                                          </p:val>
                                        </p:tav>
                                      </p:tavLst>
                                    </p:anim>
                                    <p:animEffect transition="in" filter="fade">
                                      <p:cBhvr>
                                        <p:cTn id="29" dur="300"/>
                                        <p:tgtEl>
                                          <p:spTgt spid="44"/>
                                        </p:tgtEl>
                                      </p:cBhvr>
                                    </p:animEffect>
                                  </p:childTnLst>
                                </p:cTn>
                              </p:par>
                              <p:par>
                                <p:cTn id="30" presetID="53" presetClass="entr" presetSubtype="16"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300" fill="hold"/>
                                        <p:tgtEl>
                                          <p:spTgt spid="16"/>
                                        </p:tgtEl>
                                        <p:attrNameLst>
                                          <p:attrName>ppt_w</p:attrName>
                                        </p:attrNameLst>
                                      </p:cBhvr>
                                      <p:tavLst>
                                        <p:tav tm="0">
                                          <p:val>
                                            <p:fltVal val="0"/>
                                          </p:val>
                                        </p:tav>
                                        <p:tav tm="100000">
                                          <p:val>
                                            <p:strVal val="#ppt_w"/>
                                          </p:val>
                                        </p:tav>
                                      </p:tavLst>
                                    </p:anim>
                                    <p:anim calcmode="lin" valueType="num">
                                      <p:cBhvr>
                                        <p:cTn id="33" dur="300" fill="hold"/>
                                        <p:tgtEl>
                                          <p:spTgt spid="16"/>
                                        </p:tgtEl>
                                        <p:attrNameLst>
                                          <p:attrName>ppt_h</p:attrName>
                                        </p:attrNameLst>
                                      </p:cBhvr>
                                      <p:tavLst>
                                        <p:tav tm="0">
                                          <p:val>
                                            <p:fltVal val="0"/>
                                          </p:val>
                                        </p:tav>
                                        <p:tav tm="100000">
                                          <p:val>
                                            <p:strVal val="#ppt_h"/>
                                          </p:val>
                                        </p:tav>
                                      </p:tavLst>
                                    </p:anim>
                                    <p:animEffect transition="in" filter="fade">
                                      <p:cBhvr>
                                        <p:cTn id="34" dur="300"/>
                                        <p:tgtEl>
                                          <p:spTgt spid="1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300" fill="hold"/>
                                        <p:tgtEl>
                                          <p:spTgt spid="33"/>
                                        </p:tgtEl>
                                        <p:attrNameLst>
                                          <p:attrName>ppt_w</p:attrName>
                                        </p:attrNameLst>
                                      </p:cBhvr>
                                      <p:tavLst>
                                        <p:tav tm="0">
                                          <p:val>
                                            <p:fltVal val="0"/>
                                          </p:val>
                                        </p:tav>
                                        <p:tav tm="100000">
                                          <p:val>
                                            <p:strVal val="#ppt_w"/>
                                          </p:val>
                                        </p:tav>
                                      </p:tavLst>
                                    </p:anim>
                                    <p:anim calcmode="lin" valueType="num">
                                      <p:cBhvr>
                                        <p:cTn id="38" dur="300" fill="hold"/>
                                        <p:tgtEl>
                                          <p:spTgt spid="33"/>
                                        </p:tgtEl>
                                        <p:attrNameLst>
                                          <p:attrName>ppt_h</p:attrName>
                                        </p:attrNameLst>
                                      </p:cBhvr>
                                      <p:tavLst>
                                        <p:tav tm="0">
                                          <p:val>
                                            <p:fltVal val="0"/>
                                          </p:val>
                                        </p:tav>
                                        <p:tav tm="100000">
                                          <p:val>
                                            <p:strVal val="#ppt_h"/>
                                          </p:val>
                                        </p:tav>
                                      </p:tavLst>
                                    </p:anim>
                                    <p:animEffect transition="in" filter="fade">
                                      <p:cBhvr>
                                        <p:cTn id="39" dur="300"/>
                                        <p:tgtEl>
                                          <p:spTgt spid="33"/>
                                        </p:tgtEl>
                                      </p:cBhvr>
                                    </p:animEffect>
                                  </p:childTnLst>
                                </p:cTn>
                              </p:par>
                              <p:par>
                                <p:cTn id="40" presetID="53" presetClass="entr" presetSubtype="16"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300" fill="hold"/>
                                        <p:tgtEl>
                                          <p:spTgt spid="17"/>
                                        </p:tgtEl>
                                        <p:attrNameLst>
                                          <p:attrName>ppt_w</p:attrName>
                                        </p:attrNameLst>
                                      </p:cBhvr>
                                      <p:tavLst>
                                        <p:tav tm="0">
                                          <p:val>
                                            <p:fltVal val="0"/>
                                          </p:val>
                                        </p:tav>
                                        <p:tav tm="100000">
                                          <p:val>
                                            <p:strVal val="#ppt_w"/>
                                          </p:val>
                                        </p:tav>
                                      </p:tavLst>
                                    </p:anim>
                                    <p:anim calcmode="lin" valueType="num">
                                      <p:cBhvr>
                                        <p:cTn id="43" dur="300" fill="hold"/>
                                        <p:tgtEl>
                                          <p:spTgt spid="17"/>
                                        </p:tgtEl>
                                        <p:attrNameLst>
                                          <p:attrName>ppt_h</p:attrName>
                                        </p:attrNameLst>
                                      </p:cBhvr>
                                      <p:tavLst>
                                        <p:tav tm="0">
                                          <p:val>
                                            <p:fltVal val="0"/>
                                          </p:val>
                                        </p:tav>
                                        <p:tav tm="100000">
                                          <p:val>
                                            <p:strVal val="#ppt_h"/>
                                          </p:val>
                                        </p:tav>
                                      </p:tavLst>
                                    </p:anim>
                                    <p:animEffect transition="in" filter="fade">
                                      <p:cBhvr>
                                        <p:cTn id="44" dur="300"/>
                                        <p:tgtEl>
                                          <p:spTgt spid="17"/>
                                        </p:tgtEl>
                                      </p:cBhvr>
                                    </p:animEffect>
                                  </p:childTnLst>
                                </p:cTn>
                              </p:par>
                              <p:par>
                                <p:cTn id="45" presetID="53" presetClass="entr" presetSubtype="16"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300" fill="hold"/>
                                        <p:tgtEl>
                                          <p:spTgt spid="45"/>
                                        </p:tgtEl>
                                        <p:attrNameLst>
                                          <p:attrName>ppt_w</p:attrName>
                                        </p:attrNameLst>
                                      </p:cBhvr>
                                      <p:tavLst>
                                        <p:tav tm="0">
                                          <p:val>
                                            <p:fltVal val="0"/>
                                          </p:val>
                                        </p:tav>
                                        <p:tav tm="100000">
                                          <p:val>
                                            <p:strVal val="#ppt_w"/>
                                          </p:val>
                                        </p:tav>
                                      </p:tavLst>
                                    </p:anim>
                                    <p:anim calcmode="lin" valueType="num">
                                      <p:cBhvr>
                                        <p:cTn id="48" dur="300" fill="hold"/>
                                        <p:tgtEl>
                                          <p:spTgt spid="45"/>
                                        </p:tgtEl>
                                        <p:attrNameLst>
                                          <p:attrName>ppt_h</p:attrName>
                                        </p:attrNameLst>
                                      </p:cBhvr>
                                      <p:tavLst>
                                        <p:tav tm="0">
                                          <p:val>
                                            <p:fltVal val="0"/>
                                          </p:val>
                                        </p:tav>
                                        <p:tav tm="100000">
                                          <p:val>
                                            <p:strVal val="#ppt_h"/>
                                          </p:val>
                                        </p:tav>
                                      </p:tavLst>
                                    </p:anim>
                                    <p:animEffect transition="in" filter="fade">
                                      <p:cBhvr>
                                        <p:cTn id="49" dur="3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300" fill="hold"/>
                                        <p:tgtEl>
                                          <p:spTgt spid="35"/>
                                        </p:tgtEl>
                                        <p:attrNameLst>
                                          <p:attrName>ppt_w</p:attrName>
                                        </p:attrNameLst>
                                      </p:cBhvr>
                                      <p:tavLst>
                                        <p:tav tm="0">
                                          <p:val>
                                            <p:fltVal val="0"/>
                                          </p:val>
                                        </p:tav>
                                        <p:tav tm="100000">
                                          <p:val>
                                            <p:strVal val="#ppt_w"/>
                                          </p:val>
                                        </p:tav>
                                      </p:tavLst>
                                    </p:anim>
                                    <p:anim calcmode="lin" valueType="num">
                                      <p:cBhvr>
                                        <p:cTn id="55" dur="300" fill="hold"/>
                                        <p:tgtEl>
                                          <p:spTgt spid="35"/>
                                        </p:tgtEl>
                                        <p:attrNameLst>
                                          <p:attrName>ppt_h</p:attrName>
                                        </p:attrNameLst>
                                      </p:cBhvr>
                                      <p:tavLst>
                                        <p:tav tm="0">
                                          <p:val>
                                            <p:fltVal val="0"/>
                                          </p:val>
                                        </p:tav>
                                        <p:tav tm="100000">
                                          <p:val>
                                            <p:strVal val="#ppt_h"/>
                                          </p:val>
                                        </p:tav>
                                      </p:tavLst>
                                    </p:anim>
                                    <p:animEffect transition="in" filter="fade">
                                      <p:cBhvr>
                                        <p:cTn id="56" dur="300"/>
                                        <p:tgtEl>
                                          <p:spTgt spid="35"/>
                                        </p:tgtEl>
                                      </p:cBhvr>
                                    </p:animEffect>
                                  </p:childTnLst>
                                </p:cTn>
                              </p:par>
                              <p:par>
                                <p:cTn id="57" presetID="53" presetClass="entr" presetSubtype="16" fill="hold"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p:cTn id="59" dur="300" fill="hold"/>
                                        <p:tgtEl>
                                          <p:spTgt spid="40"/>
                                        </p:tgtEl>
                                        <p:attrNameLst>
                                          <p:attrName>ppt_w</p:attrName>
                                        </p:attrNameLst>
                                      </p:cBhvr>
                                      <p:tavLst>
                                        <p:tav tm="0">
                                          <p:val>
                                            <p:fltVal val="0"/>
                                          </p:val>
                                        </p:tav>
                                        <p:tav tm="100000">
                                          <p:val>
                                            <p:strVal val="#ppt_w"/>
                                          </p:val>
                                        </p:tav>
                                      </p:tavLst>
                                    </p:anim>
                                    <p:anim calcmode="lin" valueType="num">
                                      <p:cBhvr>
                                        <p:cTn id="60" dur="300" fill="hold"/>
                                        <p:tgtEl>
                                          <p:spTgt spid="40"/>
                                        </p:tgtEl>
                                        <p:attrNameLst>
                                          <p:attrName>ppt_h</p:attrName>
                                        </p:attrNameLst>
                                      </p:cBhvr>
                                      <p:tavLst>
                                        <p:tav tm="0">
                                          <p:val>
                                            <p:fltVal val="0"/>
                                          </p:val>
                                        </p:tav>
                                        <p:tav tm="100000">
                                          <p:val>
                                            <p:strVal val="#ppt_h"/>
                                          </p:val>
                                        </p:tav>
                                      </p:tavLst>
                                    </p:anim>
                                    <p:animEffect transition="in" filter="fade">
                                      <p:cBhvr>
                                        <p:cTn id="61" dur="300"/>
                                        <p:tgtEl>
                                          <p:spTgt spid="40"/>
                                        </p:tgtEl>
                                      </p:cBhvr>
                                    </p:animEffect>
                                  </p:childTnLst>
                                </p:cTn>
                              </p:par>
                              <p:par>
                                <p:cTn id="62" presetID="53" presetClass="entr" presetSubtype="16" fill="hold" nodeType="with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300" fill="hold"/>
                                        <p:tgtEl>
                                          <p:spTgt spid="41"/>
                                        </p:tgtEl>
                                        <p:attrNameLst>
                                          <p:attrName>ppt_w</p:attrName>
                                        </p:attrNameLst>
                                      </p:cBhvr>
                                      <p:tavLst>
                                        <p:tav tm="0">
                                          <p:val>
                                            <p:fltVal val="0"/>
                                          </p:val>
                                        </p:tav>
                                        <p:tav tm="100000">
                                          <p:val>
                                            <p:strVal val="#ppt_w"/>
                                          </p:val>
                                        </p:tav>
                                      </p:tavLst>
                                    </p:anim>
                                    <p:anim calcmode="lin" valueType="num">
                                      <p:cBhvr>
                                        <p:cTn id="70" dur="300" fill="hold"/>
                                        <p:tgtEl>
                                          <p:spTgt spid="41"/>
                                        </p:tgtEl>
                                        <p:attrNameLst>
                                          <p:attrName>ppt_h</p:attrName>
                                        </p:attrNameLst>
                                      </p:cBhvr>
                                      <p:tavLst>
                                        <p:tav tm="0">
                                          <p:val>
                                            <p:fltVal val="0"/>
                                          </p:val>
                                        </p:tav>
                                        <p:tav tm="100000">
                                          <p:val>
                                            <p:strVal val="#ppt_h"/>
                                          </p:val>
                                        </p:tav>
                                      </p:tavLst>
                                    </p:anim>
                                    <p:animEffect transition="in" filter="fade">
                                      <p:cBhvr>
                                        <p:cTn id="71" dur="300"/>
                                        <p:tgtEl>
                                          <p:spTgt spid="41"/>
                                        </p:tgtEl>
                                      </p:cBhvr>
                                    </p:animEffect>
                                  </p:childTnLst>
                                </p:cTn>
                              </p:par>
                              <p:par>
                                <p:cTn id="72" presetID="53" presetClass="entr" presetSubtype="16"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300" fill="hold"/>
                                        <p:tgtEl>
                                          <p:spTgt spid="13"/>
                                        </p:tgtEl>
                                        <p:attrNameLst>
                                          <p:attrName>ppt_w</p:attrName>
                                        </p:attrNameLst>
                                      </p:cBhvr>
                                      <p:tavLst>
                                        <p:tav tm="0">
                                          <p:val>
                                            <p:fltVal val="0"/>
                                          </p:val>
                                        </p:tav>
                                        <p:tav tm="100000">
                                          <p:val>
                                            <p:strVal val="#ppt_w"/>
                                          </p:val>
                                        </p:tav>
                                      </p:tavLst>
                                    </p:anim>
                                    <p:anim calcmode="lin" valueType="num">
                                      <p:cBhvr>
                                        <p:cTn id="75" dur="300" fill="hold"/>
                                        <p:tgtEl>
                                          <p:spTgt spid="13"/>
                                        </p:tgtEl>
                                        <p:attrNameLst>
                                          <p:attrName>ppt_h</p:attrName>
                                        </p:attrNameLst>
                                      </p:cBhvr>
                                      <p:tavLst>
                                        <p:tav tm="0">
                                          <p:val>
                                            <p:fltVal val="0"/>
                                          </p:val>
                                        </p:tav>
                                        <p:tav tm="100000">
                                          <p:val>
                                            <p:strVal val="#ppt_h"/>
                                          </p:val>
                                        </p:tav>
                                      </p:tavLst>
                                    </p:anim>
                                    <p:animEffect transition="in" filter="fade">
                                      <p:cBhvr>
                                        <p:cTn id="76"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268" y="274631"/>
            <a:ext cx="11429508" cy="582579"/>
          </a:xfrm>
        </p:spPr>
        <p:txBody>
          <a:bodyPr/>
          <a:lstStyle/>
          <a:p>
            <a:r>
              <a:rPr lang="zh-CN" altLang="en-US" dirty="0" smtClean="0"/>
              <a:t>高速缓冲区</a:t>
            </a:r>
            <a:endParaRPr lang="zh-CN" dirty="0" smtClean="0"/>
          </a:p>
        </p:txBody>
      </p:sp>
      <p:sp>
        <p:nvSpPr>
          <p:cNvPr id="3" name="文本框 2"/>
          <p:cNvSpPr txBox="1"/>
          <p:nvPr/>
        </p:nvSpPr>
        <p:spPr>
          <a:xfrm>
            <a:off x="939822" y="1229360"/>
            <a:ext cx="10312400" cy="2339102"/>
          </a:xfrm>
          <a:prstGeom prst="rect">
            <a:avLst/>
          </a:prstGeom>
          <a:noFill/>
        </p:spPr>
        <p:txBody>
          <a:bodyPr wrap="square" rtlCol="0">
            <a:spAutoFit/>
          </a:bodyPr>
          <a:lstStyle/>
          <a:p>
            <a:r>
              <a:rPr lang="zh-CN" altLang="en-US" dirty="0" smtClean="0">
                <a:solidFill>
                  <a:schemeClr val="accent6"/>
                </a:solidFill>
                <a:ea typeface="思源黑体 CN Bold" panose="020B0800000000000000"/>
              </a:rPr>
              <a:t>高速缓冲区</a:t>
            </a:r>
            <a:r>
              <a:rPr lang="en-US" altLang="zh-CN" dirty="0" smtClean="0">
                <a:solidFill>
                  <a:schemeClr val="accent6"/>
                </a:solidFill>
                <a:ea typeface="思源黑体 CN Bold" panose="020B0800000000000000"/>
              </a:rPr>
              <a:t>:</a:t>
            </a:r>
            <a:r>
              <a:rPr lang="en-US" altLang="zh-CN" dirty="0" smtClean="0"/>
              <a:t> </a:t>
            </a:r>
            <a:endParaRPr lang="en-US" altLang="zh-CN" dirty="0" smtClean="0">
              <a:ea typeface="思源黑体 CN Bold" panose="020B0800000000000000"/>
            </a:endParaRPr>
          </a:p>
          <a:p>
            <a:pPr>
              <a:lnSpc>
                <a:spcPct val="200000"/>
              </a:lnSpc>
            </a:pPr>
            <a:r>
              <a:rPr lang="zh-CN" altLang="en-US" sz="1600" dirty="0" smtClean="0">
                <a:ea typeface="思源黑体 CN Bold" panose="020B0800000000000000"/>
              </a:rPr>
              <a:t>              通常</a:t>
            </a:r>
            <a:r>
              <a:rPr lang="zh-CN" altLang="en-US" sz="1600" dirty="0">
                <a:ea typeface="思源黑体 CN Bold" panose="020B0800000000000000"/>
              </a:rPr>
              <a:t>的</a:t>
            </a:r>
            <a:r>
              <a:rPr lang="zh-CN" altLang="en-US" sz="1600" dirty="0" smtClean="0">
                <a:ea typeface="思源黑体 CN Bold" panose="020B0800000000000000"/>
              </a:rPr>
              <a:t>说法</a:t>
            </a:r>
            <a:r>
              <a:rPr lang="zh-CN" altLang="en-US" sz="1600" dirty="0" smtClean="0">
                <a:solidFill>
                  <a:schemeClr val="accent6"/>
                </a:solidFill>
                <a:ea typeface="思源黑体 CN Bold" panose="020B0800000000000000"/>
              </a:rPr>
              <a:t>主存</a:t>
            </a:r>
            <a:r>
              <a:rPr lang="zh-CN" altLang="en-US" sz="1600" dirty="0">
                <a:ea typeface="思源黑体 CN Bold" panose="020B0800000000000000"/>
              </a:rPr>
              <a:t>其实就是</a:t>
            </a:r>
            <a:r>
              <a:rPr lang="zh-CN" altLang="en-US" sz="1600" dirty="0" smtClean="0">
                <a:solidFill>
                  <a:schemeClr val="accent6"/>
                </a:solidFill>
                <a:ea typeface="思源黑体 CN Bold" panose="020B0800000000000000"/>
              </a:rPr>
              <a:t>内存</a:t>
            </a:r>
            <a:r>
              <a:rPr lang="zh-CN" altLang="en-US" sz="1600" dirty="0" smtClean="0">
                <a:ea typeface="思源黑体 CN Bold" panose="020B0800000000000000"/>
              </a:rPr>
              <a:t> ，而高速缓冲区属于</a:t>
            </a:r>
            <a:r>
              <a:rPr lang="zh-CN" altLang="en-US" sz="1600" dirty="0">
                <a:ea typeface="思源黑体 CN Bold" panose="020B0800000000000000"/>
              </a:rPr>
              <a:t>位于</a:t>
            </a:r>
            <a:r>
              <a:rPr lang="en-US" altLang="zh-CN" sz="1600" dirty="0">
                <a:ea typeface="思源黑体 CN Bold" panose="020B0800000000000000"/>
              </a:rPr>
              <a:t>CPU</a:t>
            </a:r>
            <a:r>
              <a:rPr lang="zh-CN" altLang="en-US" sz="1600" dirty="0" smtClean="0">
                <a:ea typeface="思源黑体 CN Bold" panose="020B0800000000000000"/>
              </a:rPr>
              <a:t>与主内存</a:t>
            </a:r>
            <a:r>
              <a:rPr lang="zh-CN" altLang="en-US" sz="1600" dirty="0">
                <a:ea typeface="思源黑体 CN Bold" panose="020B0800000000000000"/>
              </a:rPr>
              <a:t>之间</a:t>
            </a:r>
            <a:r>
              <a:rPr lang="zh-CN" altLang="en-US" sz="1600" dirty="0" smtClean="0">
                <a:ea typeface="思源黑体 CN Bold" panose="020B0800000000000000"/>
              </a:rPr>
              <a:t>的高速存储器，。它</a:t>
            </a:r>
            <a:r>
              <a:rPr lang="zh-CN" altLang="en-US" sz="1600" dirty="0">
                <a:ea typeface="思源黑体 CN Bold" panose="020B0800000000000000"/>
              </a:rPr>
              <a:t>的容量比内存小但交换速度快</a:t>
            </a:r>
            <a:r>
              <a:rPr lang="zh-CN" altLang="en-US" sz="1600" dirty="0" smtClean="0">
                <a:ea typeface="思源黑体 CN Bold" panose="020B0800000000000000"/>
              </a:rPr>
              <a:t>。</a:t>
            </a:r>
            <a:r>
              <a:rPr lang="zh-CN" altLang="en-US" sz="1600" dirty="0">
                <a:ea typeface="思源黑体 CN Bold" panose="020B0800000000000000"/>
              </a:rPr>
              <a:t>它的存取速度与</a:t>
            </a:r>
            <a:r>
              <a:rPr lang="en-US" altLang="zh-CN" sz="1600" dirty="0">
                <a:ea typeface="思源黑体 CN Bold" panose="020B0800000000000000"/>
              </a:rPr>
              <a:t>CPU</a:t>
            </a:r>
            <a:r>
              <a:rPr lang="zh-CN" altLang="en-US" sz="1600" dirty="0" smtClean="0">
                <a:ea typeface="思源黑体 CN Bold" panose="020B0800000000000000"/>
              </a:rPr>
              <a:t>持平。由于</a:t>
            </a:r>
            <a:r>
              <a:rPr lang="en-US" altLang="zh-CN" sz="1600" dirty="0" smtClean="0">
                <a:ea typeface="思源黑体 CN Bold" panose="020B0800000000000000"/>
              </a:rPr>
              <a:t>CPU</a:t>
            </a:r>
            <a:r>
              <a:rPr lang="zh-CN" altLang="en-US" sz="1600" dirty="0" smtClean="0">
                <a:ea typeface="思源黑体 CN Bold" panose="020B0800000000000000"/>
              </a:rPr>
              <a:t>执行速度非常快，而主内存执行速度相对慢很多，需要将数据提前加载到高速缓冲区中。</a:t>
            </a:r>
            <a:endParaRPr lang="en-US" altLang="zh-CN" sz="1600" dirty="0" smtClean="0">
              <a:ea typeface="思源黑体 CN Bold" panose="020B0800000000000000"/>
            </a:endParaRPr>
          </a:p>
          <a:p>
            <a:pPr>
              <a:lnSpc>
                <a:spcPct val="200000"/>
              </a:lnSpc>
            </a:pPr>
            <a:r>
              <a:rPr lang="zh-CN" altLang="en-US" sz="1600" dirty="0" smtClean="0">
                <a:ea typeface="思源黑体 CN Bold" panose="020B0800000000000000"/>
              </a:rPr>
              <a:t>高速缓冲区价格非常昂贵，一般不超过</a:t>
            </a:r>
            <a:r>
              <a:rPr lang="en-US" altLang="zh-CN" sz="1600" dirty="0" smtClean="0">
                <a:ea typeface="思源黑体 CN Bold" panose="020B0800000000000000"/>
              </a:rPr>
              <a:t>12M </a:t>
            </a:r>
            <a:r>
              <a:rPr lang="zh-CN" altLang="en-US" sz="1600" dirty="0" smtClean="0">
                <a:ea typeface="思源黑体 CN Bold" panose="020B0800000000000000"/>
              </a:rPr>
              <a:t>，例如</a:t>
            </a:r>
            <a:r>
              <a:rPr lang="en-US" altLang="zh-CN" sz="1600" dirty="0" smtClean="0">
                <a:ea typeface="思源黑体 CN Bold" panose="020B0800000000000000"/>
              </a:rPr>
              <a:t>i7</a:t>
            </a:r>
            <a:r>
              <a:rPr lang="zh-CN" altLang="en-US" sz="1600" dirty="0" smtClean="0">
                <a:ea typeface="思源黑体 CN Bold" panose="020B0800000000000000"/>
              </a:rPr>
              <a:t>中最先进的型号，三级缓存也不过</a:t>
            </a:r>
            <a:r>
              <a:rPr lang="en-US" altLang="zh-CN" sz="1600" dirty="0" smtClean="0">
                <a:ea typeface="思源黑体 CN Bold" panose="020B0800000000000000"/>
              </a:rPr>
              <a:t>12M</a:t>
            </a:r>
            <a:r>
              <a:rPr lang="zh-CN" altLang="en-US" sz="1600" dirty="0">
                <a:ea typeface="思源黑体 CN Bold" panose="020B0800000000000000"/>
              </a:rPr>
              <a:t>。</a:t>
            </a:r>
            <a:endParaRPr lang="zh-CN" altLang="en-US" sz="1400" dirty="0">
              <a:ea typeface="思源黑体 CN Bold" panose="020B0800000000000000"/>
            </a:endParaRPr>
          </a:p>
        </p:txBody>
      </p:sp>
    </p:spTree>
    <p:extLst>
      <p:ext uri="{BB962C8B-B14F-4D97-AF65-F5344CB8AC3E}">
        <p14:creationId xmlns:p14="http://schemas.microsoft.com/office/powerpoint/2010/main" val="105377588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963" y="213157"/>
            <a:ext cx="11430120" cy="582547"/>
          </a:xfrm>
        </p:spPr>
        <p:txBody>
          <a:bodyPr/>
          <a:lstStyle/>
          <a:p>
            <a:r>
              <a:rPr lang="zh-CN" altLang="en-US" sz="3792"/>
              <a:t>内存原理</a:t>
            </a:r>
            <a:endParaRPr lang="zh-CN" altLang="en-US" sz="3492" dirty="0"/>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952177" y="1856637"/>
            <a:ext cx="992782" cy="793398"/>
          </a:xfrm>
          <a:prstGeom prst="rect">
            <a:avLst/>
          </a:prstGeom>
        </p:spPr>
      </p:pic>
      <p:pic>
        <p:nvPicPr>
          <p:cNvPr id="13" name="图片 12"/>
          <p:cNvPicPr>
            <a:picLocks noChangeAspect="1"/>
          </p:cNvPicPr>
          <p:nvPr/>
        </p:nvPicPr>
        <p:blipFill>
          <a:blip r:embed="rId3"/>
          <a:stretch>
            <a:fillRect/>
          </a:stretch>
        </p:blipFill>
        <p:spPr>
          <a:xfrm>
            <a:off x="3077096" y="4819603"/>
            <a:ext cx="4754475" cy="1082455"/>
          </a:xfrm>
          <a:prstGeom prst="rect">
            <a:avLst/>
          </a:prstGeom>
        </p:spPr>
      </p:pic>
      <p:cxnSp>
        <p:nvCxnSpPr>
          <p:cNvPr id="19" name="直接箭头连接符 18"/>
          <p:cNvCxnSpPr/>
          <p:nvPr/>
        </p:nvCxnSpPr>
        <p:spPr>
          <a:xfrm>
            <a:off x="2146716" y="2761357"/>
            <a:ext cx="0" cy="5993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4544163" y="2761357"/>
            <a:ext cx="0" cy="5993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7446476" y="2828216"/>
            <a:ext cx="0" cy="5993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9978805" y="2828216"/>
            <a:ext cx="0" cy="5993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6200000" flipH="1">
            <a:off x="2935825" y="3167675"/>
            <a:ext cx="1118281" cy="3091180"/>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a:endCxn id="13" idx="0"/>
          </p:cNvCxnSpPr>
          <p:nvPr/>
        </p:nvCxnSpPr>
        <p:spPr>
          <a:xfrm rot="16200000" flipH="1">
            <a:off x="4637126" y="4002394"/>
            <a:ext cx="1084144" cy="550272"/>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肘形连接符 29"/>
          <p:cNvCxnSpPr>
            <a:endCxn id="13" idx="0"/>
          </p:cNvCxnSpPr>
          <p:nvPr/>
        </p:nvCxnSpPr>
        <p:spPr>
          <a:xfrm rot="5400000">
            <a:off x="7310754" y="2151552"/>
            <a:ext cx="811631" cy="4524470"/>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肘形连接符 31"/>
          <p:cNvCxnSpPr>
            <a:endCxn id="13" idx="0"/>
          </p:cNvCxnSpPr>
          <p:nvPr/>
        </p:nvCxnSpPr>
        <p:spPr>
          <a:xfrm rot="5400000">
            <a:off x="6052213" y="3410093"/>
            <a:ext cx="811631" cy="2007388"/>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1903512" y="5211374"/>
            <a:ext cx="1359304" cy="355034"/>
          </a:xfrm>
          <a:prstGeom prst="rect">
            <a:avLst/>
          </a:prstGeom>
          <a:noFill/>
        </p:spPr>
        <p:txBody>
          <a:bodyPr wrap="square" rtlCol="0">
            <a:spAutoFit/>
          </a:bodyPr>
          <a:lstStyle/>
          <a:p>
            <a:r>
              <a:rPr lang="en-US" altLang="zh-CN" sz="1707" dirty="0"/>
              <a:t>8G</a:t>
            </a:r>
            <a:r>
              <a:rPr lang="zh-CN" altLang="en-US" sz="1707" dirty="0"/>
              <a:t>内存</a:t>
            </a:r>
          </a:p>
        </p:txBody>
      </p:sp>
      <p:cxnSp>
        <p:nvCxnSpPr>
          <p:cNvPr id="40" name="肘形连接符 39"/>
          <p:cNvCxnSpPr>
            <a:stCxn id="15" idx="2"/>
            <a:endCxn id="13" idx="0"/>
          </p:cNvCxnSpPr>
          <p:nvPr/>
        </p:nvCxnSpPr>
        <p:spPr>
          <a:xfrm rot="16200000" flipH="1">
            <a:off x="4366667" y="3731936"/>
            <a:ext cx="2169568" cy="5766"/>
          </a:xfrm>
          <a:prstGeom prst="bentConnector3">
            <a:avLst/>
          </a:prstGeom>
          <a:ln>
            <a:solidFill>
              <a:srgbClr val="33C3AB"/>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3382791" y="2010637"/>
            <a:ext cx="1359304" cy="355034"/>
          </a:xfrm>
          <a:prstGeom prst="rect">
            <a:avLst/>
          </a:prstGeom>
          <a:noFill/>
        </p:spPr>
        <p:txBody>
          <a:bodyPr wrap="square" rtlCol="0">
            <a:spAutoFit/>
          </a:bodyPr>
          <a:lstStyle/>
          <a:p>
            <a:r>
              <a:rPr lang="en-US" altLang="zh-CN" sz="1707" dirty="0" smtClean="0"/>
              <a:t>4M</a:t>
            </a:r>
            <a:r>
              <a:rPr lang="zh-CN" altLang="en-US" sz="1707" dirty="0" smtClean="0"/>
              <a:t>三级缓存</a:t>
            </a:r>
            <a:endParaRPr lang="zh-CN" altLang="en-US" sz="1707" dirty="0"/>
          </a:p>
        </p:txBody>
      </p:sp>
      <p:sp>
        <p:nvSpPr>
          <p:cNvPr id="44" name="圆角矩形 43"/>
          <p:cNvSpPr/>
          <p:nvPr/>
        </p:nvSpPr>
        <p:spPr>
          <a:xfrm>
            <a:off x="8535379" y="4007971"/>
            <a:ext cx="2702560" cy="1097280"/>
          </a:xfrm>
          <a:prstGeom prst="roundRect">
            <a:avLst>
              <a:gd name="adj" fmla="val 648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方法区</a:t>
            </a:r>
            <a:endParaRPr lang="zh-CN" altLang="en-US" dirty="0"/>
          </a:p>
        </p:txBody>
      </p:sp>
      <p:sp>
        <p:nvSpPr>
          <p:cNvPr id="45" name="圆角矩形 44"/>
          <p:cNvSpPr/>
          <p:nvPr/>
        </p:nvSpPr>
        <p:spPr>
          <a:xfrm>
            <a:off x="8535379" y="5516808"/>
            <a:ext cx="2702560" cy="1097280"/>
          </a:xfrm>
          <a:prstGeom prst="roundRect">
            <a:avLst>
              <a:gd name="adj" fmla="val 648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堆区</a:t>
            </a:r>
            <a:endParaRPr lang="zh-CN" altLang="en-US" dirty="0"/>
          </a:p>
        </p:txBody>
      </p:sp>
      <p:sp>
        <p:nvSpPr>
          <p:cNvPr id="27" name="左大括号 26"/>
          <p:cNvSpPr/>
          <p:nvPr/>
        </p:nvSpPr>
        <p:spPr>
          <a:xfrm>
            <a:off x="8052756" y="3922090"/>
            <a:ext cx="315939" cy="286677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左大括号 45"/>
          <p:cNvSpPr/>
          <p:nvPr/>
        </p:nvSpPr>
        <p:spPr>
          <a:xfrm>
            <a:off x="6152893" y="1480722"/>
            <a:ext cx="288457" cy="149137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圆角矩形 46"/>
          <p:cNvSpPr/>
          <p:nvPr/>
        </p:nvSpPr>
        <p:spPr>
          <a:xfrm>
            <a:off x="6692666" y="1607336"/>
            <a:ext cx="2702560" cy="1097280"/>
          </a:xfrm>
          <a:prstGeom prst="roundRect">
            <a:avLst>
              <a:gd name="adj" fmla="val 6482"/>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栈区</a:t>
            </a:r>
            <a:endParaRPr lang="zh-CN" altLang="en-US" dirty="0"/>
          </a:p>
        </p:txBody>
      </p: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04062" y="328362"/>
            <a:ext cx="970696" cy="966779"/>
          </a:xfrm>
          <a:prstGeom prst="rect">
            <a:avLst/>
          </a:prstGeom>
        </p:spPr>
      </p:pic>
      <p:cxnSp>
        <p:nvCxnSpPr>
          <p:cNvPr id="28" name="肘形连接符 27"/>
          <p:cNvCxnSpPr/>
          <p:nvPr/>
        </p:nvCxnSpPr>
        <p:spPr>
          <a:xfrm rot="16200000" flipH="1">
            <a:off x="5200457" y="1596252"/>
            <a:ext cx="362138" cy="15769"/>
          </a:xfrm>
          <a:prstGeom prst="bentConnector3">
            <a:avLst/>
          </a:prstGeom>
          <a:ln>
            <a:solidFill>
              <a:srgbClr val="33C3AB"/>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4265164"/>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300" fill="hold"/>
                                        <p:tgtEl>
                                          <p:spTgt spid="45"/>
                                        </p:tgtEl>
                                        <p:attrNameLst>
                                          <p:attrName>ppt_x</p:attrName>
                                        </p:attrNameLst>
                                      </p:cBhvr>
                                      <p:tavLst>
                                        <p:tav tm="0">
                                          <p:val>
                                            <p:strVal val="1+#ppt_w/2"/>
                                          </p:val>
                                        </p:tav>
                                        <p:tav tm="100000">
                                          <p:val>
                                            <p:strVal val="#ppt_x"/>
                                          </p:val>
                                        </p:tav>
                                      </p:tavLst>
                                    </p:anim>
                                    <p:anim calcmode="lin" valueType="num">
                                      <p:cBhvr additive="base">
                                        <p:cTn id="8" dur="3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300" fill="hold"/>
                                        <p:tgtEl>
                                          <p:spTgt spid="44"/>
                                        </p:tgtEl>
                                        <p:attrNameLst>
                                          <p:attrName>ppt_x</p:attrName>
                                        </p:attrNameLst>
                                      </p:cBhvr>
                                      <p:tavLst>
                                        <p:tav tm="0">
                                          <p:val>
                                            <p:strVal val="1+#ppt_w/2"/>
                                          </p:val>
                                        </p:tav>
                                        <p:tav tm="100000">
                                          <p:val>
                                            <p:strVal val="#ppt_x"/>
                                          </p:val>
                                        </p:tav>
                                      </p:tavLst>
                                    </p:anim>
                                    <p:anim calcmode="lin" valueType="num">
                                      <p:cBhvr additive="base">
                                        <p:cTn id="12" dur="3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300" fill="hold"/>
                                        <p:tgtEl>
                                          <p:spTgt spid="27"/>
                                        </p:tgtEl>
                                        <p:attrNameLst>
                                          <p:attrName>ppt_x</p:attrName>
                                        </p:attrNameLst>
                                      </p:cBhvr>
                                      <p:tavLst>
                                        <p:tav tm="0">
                                          <p:val>
                                            <p:strVal val="1+#ppt_w/2"/>
                                          </p:val>
                                        </p:tav>
                                        <p:tav tm="100000">
                                          <p:val>
                                            <p:strVal val="#ppt_x"/>
                                          </p:val>
                                        </p:tav>
                                      </p:tavLst>
                                    </p:anim>
                                    <p:anim calcmode="lin" valueType="num">
                                      <p:cBhvr additive="base">
                                        <p:cTn id="16" dur="3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300" fill="hold"/>
                                        <p:tgtEl>
                                          <p:spTgt spid="47"/>
                                        </p:tgtEl>
                                        <p:attrNameLst>
                                          <p:attrName>ppt_x</p:attrName>
                                        </p:attrNameLst>
                                      </p:cBhvr>
                                      <p:tavLst>
                                        <p:tav tm="0">
                                          <p:val>
                                            <p:strVal val="1+#ppt_w/2"/>
                                          </p:val>
                                        </p:tav>
                                        <p:tav tm="100000">
                                          <p:val>
                                            <p:strVal val="#ppt_x"/>
                                          </p:val>
                                        </p:tav>
                                      </p:tavLst>
                                    </p:anim>
                                    <p:anim calcmode="lin" valueType="num">
                                      <p:cBhvr additive="base">
                                        <p:cTn id="22" dur="300" fill="hold"/>
                                        <p:tgtEl>
                                          <p:spTgt spid="4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300" fill="hold"/>
                                        <p:tgtEl>
                                          <p:spTgt spid="46"/>
                                        </p:tgtEl>
                                        <p:attrNameLst>
                                          <p:attrName>ppt_x</p:attrName>
                                        </p:attrNameLst>
                                      </p:cBhvr>
                                      <p:tavLst>
                                        <p:tav tm="0">
                                          <p:val>
                                            <p:strVal val="1+#ppt_w/2"/>
                                          </p:val>
                                        </p:tav>
                                        <p:tav tm="100000">
                                          <p:val>
                                            <p:strVal val="#ppt_x"/>
                                          </p:val>
                                        </p:tav>
                                      </p:tavLst>
                                    </p:anim>
                                    <p:anim calcmode="lin" valueType="num">
                                      <p:cBhvr additive="base">
                                        <p:cTn id="26" dur="3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27" grpId="0" animBg="1"/>
      <p:bldP spid="46" grpId="0" animBg="1"/>
      <p:bldP spid="4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1270" y="213330"/>
            <a:ext cx="11429508" cy="582516"/>
          </a:xfrm>
        </p:spPr>
        <p:txBody>
          <a:bodyPr/>
          <a:lstStyle/>
          <a:p>
            <a:r>
              <a:rPr lang="zh-CN" altLang="en-US" sz="3792"/>
              <a:t>内存原理</a:t>
            </a:r>
            <a:endParaRPr lang="zh-CN" altLang="en-US" sz="3492"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29118" y="1099690"/>
            <a:ext cx="1523198" cy="1517052"/>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523096" y="3216079"/>
            <a:ext cx="992729" cy="793356"/>
          </a:xfrm>
          <a:prstGeom prst="rect">
            <a:avLst/>
          </a:prstGeom>
        </p:spPr>
      </p:pic>
      <p:pic>
        <p:nvPicPr>
          <p:cNvPr id="13" name="图片 12"/>
          <p:cNvPicPr>
            <a:picLocks noChangeAspect="1"/>
          </p:cNvPicPr>
          <p:nvPr/>
        </p:nvPicPr>
        <p:blipFill>
          <a:blip r:embed="rId4"/>
          <a:stretch>
            <a:fillRect/>
          </a:stretch>
        </p:blipFill>
        <p:spPr>
          <a:xfrm>
            <a:off x="2424510" y="5167015"/>
            <a:ext cx="7189902" cy="1636931"/>
          </a:xfrm>
          <a:prstGeom prst="rect">
            <a:avLst/>
          </a:prstGeom>
        </p:spPr>
      </p:pic>
      <p:cxnSp>
        <p:nvCxnSpPr>
          <p:cNvPr id="19" name="直接箭头连接符 18"/>
          <p:cNvCxnSpPr>
            <a:stCxn id="4" idx="2"/>
          </p:cNvCxnSpPr>
          <p:nvPr/>
        </p:nvCxnSpPr>
        <p:spPr>
          <a:xfrm>
            <a:off x="6090717" y="2616742"/>
            <a:ext cx="0" cy="59933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6200000" flipH="1">
            <a:off x="2935995" y="3167689"/>
            <a:ext cx="1118221" cy="3091015"/>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a:endCxn id="13" idx="0"/>
          </p:cNvCxnSpPr>
          <p:nvPr/>
        </p:nvCxnSpPr>
        <p:spPr>
          <a:xfrm>
            <a:off x="4251378" y="4082928"/>
            <a:ext cx="1768083" cy="1084087"/>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肘形连接符 29"/>
          <p:cNvCxnSpPr>
            <a:endCxn id="13" idx="0"/>
          </p:cNvCxnSpPr>
          <p:nvPr/>
        </p:nvCxnSpPr>
        <p:spPr>
          <a:xfrm rot="5400000">
            <a:off x="7561131" y="2748958"/>
            <a:ext cx="876389" cy="3959728"/>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肘形连接符 31"/>
          <p:cNvCxnSpPr>
            <a:endCxn id="13" idx="0"/>
          </p:cNvCxnSpPr>
          <p:nvPr/>
        </p:nvCxnSpPr>
        <p:spPr>
          <a:xfrm rot="5400000">
            <a:off x="6302657" y="4007431"/>
            <a:ext cx="876389" cy="1442781"/>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5983962" y="2683598"/>
            <a:ext cx="0" cy="4340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5893385" y="3077694"/>
            <a:ext cx="2250014" cy="544670"/>
          </a:xfrm>
          <a:prstGeom prst="rect">
            <a:avLst/>
          </a:prstGeom>
        </p:spPr>
        <p:txBody>
          <a:bodyPr vert="horz" wrap="square" lIns="48386" tIns="24193" rIns="48386" bIns="24193" rtlCol="0">
            <a:normAutofit/>
          </a:bodyPr>
          <a:lstStyle/>
          <a:p>
            <a:pPr algn="ctr">
              <a:lnSpc>
                <a:spcPct val="150000"/>
              </a:lnSpc>
            </a:pPr>
            <a:endParaRPr lang="zh-CN" altLang="en-US" sz="1693"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50" name="文本框 49"/>
          <p:cNvSpPr txBox="1"/>
          <p:nvPr/>
        </p:nvSpPr>
        <p:spPr>
          <a:xfrm>
            <a:off x="9142247" y="5606145"/>
            <a:ext cx="2001727" cy="929896"/>
          </a:xfrm>
          <a:prstGeom prst="rect">
            <a:avLst/>
          </a:prstGeom>
        </p:spPr>
        <p:txBody>
          <a:bodyPr vert="horz" wrap="square" lIns="48386" tIns="24193" rIns="48386" bIns="24193" rtlCol="0">
            <a:normAutofit/>
          </a:bodyPr>
          <a:lstStyle/>
          <a:p>
            <a:pPr algn="ctr">
              <a:lnSpc>
                <a:spcPct val="150000"/>
              </a:lnSpc>
            </a:pPr>
            <a:r>
              <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主内存</a:t>
            </a:r>
          </a:p>
        </p:txBody>
      </p:sp>
      <p:sp>
        <p:nvSpPr>
          <p:cNvPr id="56" name="圆角矩形 55"/>
          <p:cNvSpPr/>
          <p:nvPr/>
        </p:nvSpPr>
        <p:spPr>
          <a:xfrm>
            <a:off x="2717796" y="5301688"/>
            <a:ext cx="2476898" cy="1016386"/>
          </a:xfrm>
          <a:prstGeom prst="roundRect">
            <a:avLst>
              <a:gd name="adj" fmla="val 25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5" dirty="0"/>
              <a:t>方法区</a:t>
            </a:r>
          </a:p>
        </p:txBody>
      </p:sp>
      <p:sp>
        <p:nvSpPr>
          <p:cNvPr id="57" name="圆角矩形 56"/>
          <p:cNvSpPr/>
          <p:nvPr/>
        </p:nvSpPr>
        <p:spPr>
          <a:xfrm>
            <a:off x="5313163" y="5311667"/>
            <a:ext cx="2476898" cy="1016386"/>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a:t>堆区</a:t>
            </a:r>
          </a:p>
        </p:txBody>
      </p:sp>
      <p:sp>
        <p:nvSpPr>
          <p:cNvPr id="55" name="文本框 54"/>
          <p:cNvSpPr txBox="1"/>
          <p:nvPr/>
        </p:nvSpPr>
        <p:spPr>
          <a:xfrm>
            <a:off x="2717796" y="5270352"/>
            <a:ext cx="4492524"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0000: new-instance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0002: invoke-direct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0005: return-object v0</a:t>
            </a: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59" name="菱形 58"/>
          <p:cNvSpPr/>
          <p:nvPr/>
        </p:nvSpPr>
        <p:spPr>
          <a:xfrm>
            <a:off x="89980" y="4434662"/>
            <a:ext cx="2438844" cy="91793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3" dirty="0"/>
              <a:t>执行引擎</a:t>
            </a:r>
          </a:p>
        </p:txBody>
      </p:sp>
      <p:cxnSp>
        <p:nvCxnSpPr>
          <p:cNvPr id="71" name="直接箭头连接符 70"/>
          <p:cNvCxnSpPr>
            <a:endCxn id="13" idx="0"/>
          </p:cNvCxnSpPr>
          <p:nvPr/>
        </p:nvCxnSpPr>
        <p:spPr>
          <a:xfrm>
            <a:off x="6011809" y="4009434"/>
            <a:ext cx="7652" cy="11575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4786325" y="2746672"/>
            <a:ext cx="745193" cy="1674061"/>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a:t>栈区</a:t>
            </a:r>
          </a:p>
        </p:txBody>
      </p:sp>
      <p:sp>
        <p:nvSpPr>
          <p:cNvPr id="74" name="文本框 73"/>
          <p:cNvSpPr txBox="1"/>
          <p:nvPr/>
        </p:nvSpPr>
        <p:spPr>
          <a:xfrm>
            <a:off x="2948432" y="2938253"/>
            <a:ext cx="4492524"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0000: new-instance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0002: invoke-direct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0005: return-object v0</a:t>
            </a: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75" name="文本框 74"/>
          <p:cNvSpPr txBox="1"/>
          <p:nvPr/>
        </p:nvSpPr>
        <p:spPr>
          <a:xfrm>
            <a:off x="5075160" y="593782"/>
            <a:ext cx="2001727" cy="929896"/>
          </a:xfrm>
          <a:prstGeom prst="rect">
            <a:avLst/>
          </a:prstGeom>
        </p:spPr>
        <p:txBody>
          <a:bodyPr vert="horz" wrap="square" lIns="48386" tIns="24193" rIns="48386" bIns="24193" rtlCol="0">
            <a:normAutofit/>
          </a:bodyPr>
          <a:lstStyle/>
          <a:p>
            <a:pPr algn="ctr">
              <a:lnSpc>
                <a:spcPct val="150000"/>
              </a:lnSpc>
            </a:pPr>
            <a:r>
              <a:rPr lang="en-US" altLang="zh-CN" sz="2117" b="1" dirty="0" err="1">
                <a:solidFill>
                  <a:srgbClr val="1577BA"/>
                </a:solidFill>
                <a:latin typeface="思源黑体 CN Normal" panose="020B0400000000000000" pitchFamily="34" charset="-122"/>
                <a:ea typeface="思源黑体 CN Normal" panose="020B0400000000000000" pitchFamily="34" charset="-122"/>
                <a:cs typeface="Source Han Sans CN Normal" charset="-122"/>
              </a:rPr>
              <a:t>cpu</a:t>
            </a:r>
            <a:endPar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76" name="文本框 75"/>
          <p:cNvSpPr txBox="1"/>
          <p:nvPr/>
        </p:nvSpPr>
        <p:spPr>
          <a:xfrm>
            <a:off x="6437783" y="3275644"/>
            <a:ext cx="2001727" cy="929896"/>
          </a:xfrm>
          <a:prstGeom prst="rect">
            <a:avLst/>
          </a:prstGeom>
        </p:spPr>
        <p:txBody>
          <a:bodyPr vert="horz" wrap="square" lIns="48386" tIns="24193" rIns="48386" bIns="24193" rtlCol="0">
            <a:normAutofit/>
          </a:bodyPr>
          <a:lstStyle/>
          <a:p>
            <a:pPr algn="ctr">
              <a:lnSpc>
                <a:spcPct val="150000"/>
              </a:lnSpc>
            </a:pPr>
            <a:r>
              <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高速缓冲区</a:t>
            </a:r>
          </a:p>
        </p:txBody>
      </p:sp>
      <p:sp>
        <p:nvSpPr>
          <p:cNvPr id="77" name="文本框 76"/>
          <p:cNvSpPr txBox="1"/>
          <p:nvPr/>
        </p:nvSpPr>
        <p:spPr>
          <a:xfrm>
            <a:off x="7235708" y="1407137"/>
            <a:ext cx="4492524"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0000: new-instance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0002: invoke-direct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0005: return-object v0</a:t>
            </a: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grpSp>
        <p:nvGrpSpPr>
          <p:cNvPr id="79" name="组合 78"/>
          <p:cNvGrpSpPr/>
          <p:nvPr/>
        </p:nvGrpSpPr>
        <p:grpSpPr>
          <a:xfrm>
            <a:off x="478612" y="5352596"/>
            <a:ext cx="2420503" cy="1210473"/>
            <a:chOff x="903872" y="10115415"/>
            <a:chExt cx="4574302" cy="2287569"/>
          </a:xfrm>
        </p:grpSpPr>
        <p:cxnSp>
          <p:nvCxnSpPr>
            <p:cNvPr id="70" name="肘形连接符 69"/>
            <p:cNvCxnSpPr>
              <a:endCxn id="59" idx="2"/>
            </p:cNvCxnSpPr>
            <p:nvPr/>
          </p:nvCxnSpPr>
          <p:spPr>
            <a:xfrm rot="10800000">
              <a:off x="2473911" y="10115415"/>
              <a:ext cx="3004263" cy="65424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a:xfrm>
              <a:off x="903872" y="10645652"/>
              <a:ext cx="3782893" cy="1757332"/>
            </a:xfrm>
            <a:prstGeom prst="rect">
              <a:avLst/>
            </a:prstGeom>
          </p:spPr>
          <p:txBody>
            <a:bodyPr vert="horz" wrap="square" lIns="48386" tIns="24193" rIns="48386" bIns="24193" rtlCol="0">
              <a:normAutofit/>
            </a:bodyPr>
            <a:lstStyle/>
            <a:p>
              <a:pPr algn="ctr">
                <a:lnSpc>
                  <a:spcPct val="150000"/>
                </a:lnSpc>
              </a:pPr>
              <a:r>
                <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加载</a:t>
              </a:r>
            </a:p>
          </p:txBody>
        </p:sp>
      </p:grpSp>
      <p:cxnSp>
        <p:nvCxnSpPr>
          <p:cNvPr id="82" name="肘形连接符 81"/>
          <p:cNvCxnSpPr>
            <a:stCxn id="59" idx="0"/>
          </p:cNvCxnSpPr>
          <p:nvPr/>
        </p:nvCxnSpPr>
        <p:spPr>
          <a:xfrm rot="5400000" flipH="1" flipV="1">
            <a:off x="2576723" y="2303063"/>
            <a:ext cx="864279" cy="339891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86323" y="3587682"/>
            <a:ext cx="2001727" cy="929896"/>
          </a:xfrm>
          <a:prstGeom prst="rect">
            <a:avLst/>
          </a:prstGeom>
        </p:spPr>
        <p:txBody>
          <a:bodyPr vert="horz" wrap="square" lIns="48386" tIns="24193" rIns="48386" bIns="24193" rtlCol="0">
            <a:normAutofit/>
          </a:bodyPr>
          <a:lstStyle/>
          <a:p>
            <a:pPr algn="ctr">
              <a:lnSpc>
                <a:spcPct val="150000"/>
              </a:lnSpc>
            </a:pPr>
            <a:r>
              <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压栈</a:t>
            </a:r>
          </a:p>
        </p:txBody>
      </p:sp>
    </p:spTree>
    <p:extLst>
      <p:ext uri="{BB962C8B-B14F-4D97-AF65-F5344CB8AC3E}">
        <p14:creationId xmlns:p14="http://schemas.microsoft.com/office/powerpoint/2010/main" val="47707320"/>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300" fill="hold"/>
                                        <p:tgtEl>
                                          <p:spTgt spid="56"/>
                                        </p:tgtEl>
                                        <p:attrNameLst>
                                          <p:attrName>ppt_x</p:attrName>
                                        </p:attrNameLst>
                                      </p:cBhvr>
                                      <p:tavLst>
                                        <p:tav tm="0">
                                          <p:val>
                                            <p:strVal val="#ppt_x"/>
                                          </p:val>
                                        </p:tav>
                                        <p:tav tm="100000">
                                          <p:val>
                                            <p:strVal val="#ppt_x"/>
                                          </p:val>
                                        </p:tav>
                                      </p:tavLst>
                                    </p:anim>
                                    <p:anim calcmode="lin" valueType="num">
                                      <p:cBhvr additive="base">
                                        <p:cTn id="8" dur="300" fill="hold"/>
                                        <p:tgtEl>
                                          <p:spTgt spid="5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300" fill="hold"/>
                                        <p:tgtEl>
                                          <p:spTgt spid="57"/>
                                        </p:tgtEl>
                                        <p:attrNameLst>
                                          <p:attrName>ppt_x</p:attrName>
                                        </p:attrNameLst>
                                      </p:cBhvr>
                                      <p:tavLst>
                                        <p:tav tm="0">
                                          <p:val>
                                            <p:strVal val="#ppt_x"/>
                                          </p:val>
                                        </p:tav>
                                        <p:tav tm="100000">
                                          <p:val>
                                            <p:strVal val="#ppt_x"/>
                                          </p:val>
                                        </p:tav>
                                      </p:tavLst>
                                    </p:anim>
                                    <p:anim calcmode="lin" valueType="num">
                                      <p:cBhvr additive="base">
                                        <p:cTn id="12" dur="3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300" fill="hold"/>
                                        <p:tgtEl>
                                          <p:spTgt spid="59"/>
                                        </p:tgtEl>
                                        <p:attrNameLst>
                                          <p:attrName>ppt_x</p:attrName>
                                        </p:attrNameLst>
                                      </p:cBhvr>
                                      <p:tavLst>
                                        <p:tav tm="0">
                                          <p:val>
                                            <p:strVal val="#ppt_x"/>
                                          </p:val>
                                        </p:tav>
                                        <p:tav tm="100000">
                                          <p:val>
                                            <p:strVal val="#ppt_x"/>
                                          </p:val>
                                        </p:tav>
                                      </p:tavLst>
                                    </p:anim>
                                    <p:anim calcmode="lin" valueType="num">
                                      <p:cBhvr additive="base">
                                        <p:cTn id="23" dur="3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300" fill="hold"/>
                                        <p:tgtEl>
                                          <p:spTgt spid="79"/>
                                        </p:tgtEl>
                                        <p:attrNameLst>
                                          <p:attrName>ppt_x</p:attrName>
                                        </p:attrNameLst>
                                      </p:cBhvr>
                                      <p:tavLst>
                                        <p:tav tm="0">
                                          <p:val>
                                            <p:strVal val="#ppt_x"/>
                                          </p:val>
                                        </p:tav>
                                        <p:tav tm="100000">
                                          <p:val>
                                            <p:strVal val="#ppt_x"/>
                                          </p:val>
                                        </p:tav>
                                      </p:tavLst>
                                    </p:anim>
                                    <p:anim calcmode="lin" valueType="num">
                                      <p:cBhvr additive="base">
                                        <p:cTn id="29" dur="3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0" presetClass="path" presetSubtype="0" accel="50000" decel="50000" fill="hold" grpId="1" nodeType="clickEffect">
                                  <p:stCondLst>
                                    <p:cond delay="0"/>
                                  </p:stCondLst>
                                  <p:childTnLst>
                                    <p:animMotion origin="layout" path="M -1.45833E-6 2.59259E-6 L -0.05299 2.59259E-6 C -0.07682 2.59259E-6 -0.10599 -0.06597 -0.10599 -0.11922 L -0.10599 -0.23797 " pathEditMode="relative" rAng="0" ptsTypes="AAAA">
                                      <p:cBhvr>
                                        <p:cTn id="33" dur="2000" fill="hold"/>
                                        <p:tgtEl>
                                          <p:spTgt spid="55"/>
                                        </p:tgtEl>
                                        <p:attrNameLst>
                                          <p:attrName>ppt_x</p:attrName>
                                          <p:attrName>ppt_y</p:attrName>
                                        </p:attrNameLst>
                                      </p:cBhvr>
                                      <p:rCtr x="-5299" y="-11898"/>
                                    </p:animMotion>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300" fill="hold"/>
                                        <p:tgtEl>
                                          <p:spTgt spid="82"/>
                                        </p:tgtEl>
                                        <p:attrNameLst>
                                          <p:attrName>ppt_x</p:attrName>
                                        </p:attrNameLst>
                                      </p:cBhvr>
                                      <p:tavLst>
                                        <p:tav tm="0">
                                          <p:val>
                                            <p:strVal val="#ppt_x"/>
                                          </p:val>
                                        </p:tav>
                                        <p:tav tm="100000">
                                          <p:val>
                                            <p:strVal val="#ppt_x"/>
                                          </p:val>
                                        </p:tav>
                                      </p:tavLst>
                                    </p:anim>
                                    <p:anim calcmode="lin" valueType="num">
                                      <p:cBhvr additive="base">
                                        <p:cTn id="39" dur="300" fill="hold"/>
                                        <p:tgtEl>
                                          <p:spTgt spid="8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 calcmode="lin" valueType="num">
                                      <p:cBhvr additive="base">
                                        <p:cTn id="42" dur="300" fill="hold"/>
                                        <p:tgtEl>
                                          <p:spTgt spid="83"/>
                                        </p:tgtEl>
                                        <p:attrNameLst>
                                          <p:attrName>ppt_x</p:attrName>
                                        </p:attrNameLst>
                                      </p:cBhvr>
                                      <p:tavLst>
                                        <p:tav tm="0">
                                          <p:val>
                                            <p:strVal val="#ppt_x"/>
                                          </p:val>
                                        </p:tav>
                                        <p:tav tm="100000">
                                          <p:val>
                                            <p:strVal val="#ppt_x"/>
                                          </p:val>
                                        </p:tav>
                                      </p:tavLst>
                                    </p:anim>
                                    <p:anim calcmode="lin" valueType="num">
                                      <p:cBhvr additive="base">
                                        <p:cTn id="43" dur="3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500"/>
                                        <p:tgtEl>
                                          <p:spTgt spid="74"/>
                                        </p:tgtEl>
                                      </p:cBhvr>
                                    </p:animEffect>
                                  </p:childTnLst>
                                </p:cTn>
                              </p:par>
                              <p:par>
                                <p:cTn id="49" presetID="1" presetClass="exit" presetSubtype="0" fill="hold" grpId="2" nodeType="withEffect">
                                  <p:stCondLst>
                                    <p:cond delay="0"/>
                                  </p:stCondLst>
                                  <p:childTnLst>
                                    <p:set>
                                      <p:cBhvr>
                                        <p:cTn id="50" dur="1" fill="hold">
                                          <p:stCondLst>
                                            <p:cond delay="0"/>
                                          </p:stCondLst>
                                        </p:cTn>
                                        <p:tgtEl>
                                          <p:spTgt spid="55"/>
                                        </p:tgtEl>
                                        <p:attrNameLst>
                                          <p:attrName>style.visibility</p:attrName>
                                        </p:attrNameLst>
                                      </p:cBhvr>
                                      <p:to>
                                        <p:strVal val="hidden"/>
                                      </p:to>
                                    </p:set>
                                  </p:childTnLst>
                                </p:cTn>
                              </p:par>
                              <p:par>
                                <p:cTn id="51" presetID="2" presetClass="entr" presetSubtype="4"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additive="base">
                                        <p:cTn id="53" dur="300" fill="hold"/>
                                        <p:tgtEl>
                                          <p:spTgt spid="73"/>
                                        </p:tgtEl>
                                        <p:attrNameLst>
                                          <p:attrName>ppt_x</p:attrName>
                                        </p:attrNameLst>
                                      </p:cBhvr>
                                      <p:tavLst>
                                        <p:tav tm="0">
                                          <p:val>
                                            <p:strVal val="#ppt_x"/>
                                          </p:val>
                                        </p:tav>
                                        <p:tav tm="100000">
                                          <p:val>
                                            <p:strVal val="#ppt_x"/>
                                          </p:val>
                                        </p:tav>
                                      </p:tavLst>
                                    </p:anim>
                                    <p:anim calcmode="lin" valueType="num">
                                      <p:cBhvr additive="base">
                                        <p:cTn id="54" dur="300" fill="hold"/>
                                        <p:tgtEl>
                                          <p:spTgt spid="73"/>
                                        </p:tgtEl>
                                        <p:attrNameLst>
                                          <p:attrName>ppt_y</p:attrName>
                                        </p:attrNameLst>
                                      </p:cBhvr>
                                      <p:tavLst>
                                        <p:tav tm="0">
                                          <p:val>
                                            <p:strVal val="1+#ppt_h/2"/>
                                          </p:val>
                                        </p:tav>
                                        <p:tav tm="100000">
                                          <p:val>
                                            <p:strVal val="#ppt_y"/>
                                          </p:val>
                                        </p:tav>
                                      </p:tavLst>
                                    </p:anim>
                                  </p:childTnLst>
                                </p:cTn>
                              </p:par>
                              <p:par>
                                <p:cTn id="55" presetID="1" presetClass="entr" presetSubtype="0" fill="hold" grpId="1" nodeType="withEffect">
                                  <p:stCondLst>
                                    <p:cond delay="0"/>
                                  </p:stCondLst>
                                  <p:childTnLst>
                                    <p:set>
                                      <p:cBhvr>
                                        <p:cTn id="56" dur="1" fill="hold">
                                          <p:stCondLst>
                                            <p:cond delay="0"/>
                                          </p:stCondLst>
                                        </p:cTn>
                                        <p:tgtEl>
                                          <p:spTgt spid="7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iterate type="lt">
                                    <p:tmAbs val="20"/>
                                  </p:iterate>
                                  <p:childTnLst>
                                    <p:set>
                                      <p:cBhvr>
                                        <p:cTn id="60" dur="1" fill="hold">
                                          <p:stCondLst>
                                            <p:cond delay="0"/>
                                          </p:stCondLst>
                                        </p:cTn>
                                        <p:tgtEl>
                                          <p:spTgt spid="77">
                                            <p:txEl>
                                              <p:pRg st="0" end="0"/>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iterate type="lt">
                                    <p:tmAbs val="20"/>
                                  </p:iterate>
                                  <p:childTnLst>
                                    <p:set>
                                      <p:cBhvr>
                                        <p:cTn id="64" dur="1" fill="hold">
                                          <p:stCondLst>
                                            <p:cond delay="0"/>
                                          </p:stCondLst>
                                        </p:cTn>
                                        <p:tgtEl>
                                          <p:spTgt spid="77">
                                            <p:txEl>
                                              <p:pRg st="1" end="1"/>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iterate type="lt">
                                    <p:tmAbs val="20"/>
                                  </p:iterate>
                                  <p:childTnLst>
                                    <p:set>
                                      <p:cBhvr>
                                        <p:cTn id="68" dur="1" fill="hold">
                                          <p:stCondLst>
                                            <p:cond delay="0"/>
                                          </p:stCondLst>
                                        </p:cTn>
                                        <p:tgtEl>
                                          <p:spTgt spid="7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5" grpId="0"/>
      <p:bldP spid="55" grpId="1"/>
      <p:bldP spid="55" grpId="2"/>
      <p:bldP spid="59" grpId="0" animBg="1"/>
      <p:bldP spid="73" grpId="0" animBg="1"/>
      <p:bldP spid="74" grpId="0"/>
      <p:bldP spid="74" grpId="1"/>
      <p:bldP spid="77" grpId="0" build="p"/>
      <p:bldP spid="8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1270" y="213330"/>
            <a:ext cx="11429508" cy="582516"/>
          </a:xfrm>
        </p:spPr>
        <p:txBody>
          <a:bodyPr/>
          <a:lstStyle/>
          <a:p>
            <a:r>
              <a:rPr lang="zh-CN" altLang="en-US" sz="3792"/>
              <a:t>内存原理</a:t>
            </a:r>
            <a:endParaRPr lang="zh-CN" altLang="en-US" sz="3492"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5236" y="1099690"/>
            <a:ext cx="1523198" cy="1517052"/>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026158" y="3216079"/>
            <a:ext cx="992729" cy="793356"/>
          </a:xfrm>
          <a:prstGeom prst="rect">
            <a:avLst/>
          </a:prstGeom>
        </p:spPr>
      </p:pic>
      <p:pic>
        <p:nvPicPr>
          <p:cNvPr id="13" name="图片 12"/>
          <p:cNvPicPr>
            <a:picLocks noChangeAspect="1"/>
          </p:cNvPicPr>
          <p:nvPr/>
        </p:nvPicPr>
        <p:blipFill>
          <a:blip r:embed="rId5"/>
          <a:stretch>
            <a:fillRect/>
          </a:stretch>
        </p:blipFill>
        <p:spPr>
          <a:xfrm>
            <a:off x="4927572" y="5167015"/>
            <a:ext cx="7189902" cy="1636931"/>
          </a:xfrm>
          <a:prstGeom prst="rect">
            <a:avLst/>
          </a:prstGeom>
        </p:spPr>
      </p:pic>
      <p:cxnSp>
        <p:nvCxnSpPr>
          <p:cNvPr id="19" name="直接箭头连接符 18"/>
          <p:cNvCxnSpPr/>
          <p:nvPr/>
        </p:nvCxnSpPr>
        <p:spPr>
          <a:xfrm>
            <a:off x="8593779" y="2616742"/>
            <a:ext cx="0" cy="59933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6200000" flipH="1">
            <a:off x="5439057" y="3167689"/>
            <a:ext cx="1118221" cy="3091015"/>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a:endCxn id="13" idx="0"/>
          </p:cNvCxnSpPr>
          <p:nvPr/>
        </p:nvCxnSpPr>
        <p:spPr>
          <a:xfrm>
            <a:off x="6754440" y="4082928"/>
            <a:ext cx="1768083" cy="1084087"/>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肘形连接符 29"/>
          <p:cNvCxnSpPr>
            <a:endCxn id="13" idx="0"/>
          </p:cNvCxnSpPr>
          <p:nvPr/>
        </p:nvCxnSpPr>
        <p:spPr>
          <a:xfrm rot="5400000">
            <a:off x="10064193" y="2748958"/>
            <a:ext cx="876389" cy="3959728"/>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肘形连接符 31"/>
          <p:cNvCxnSpPr>
            <a:endCxn id="13" idx="0"/>
          </p:cNvCxnSpPr>
          <p:nvPr/>
        </p:nvCxnSpPr>
        <p:spPr>
          <a:xfrm rot="5400000">
            <a:off x="8805719" y="4007431"/>
            <a:ext cx="876389" cy="1442781"/>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8487024" y="2683598"/>
            <a:ext cx="0" cy="4340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396447" y="3077694"/>
            <a:ext cx="2250014" cy="544670"/>
          </a:xfrm>
          <a:prstGeom prst="rect">
            <a:avLst/>
          </a:prstGeom>
        </p:spPr>
        <p:txBody>
          <a:bodyPr vert="horz" wrap="square" lIns="48386" tIns="24193" rIns="48386" bIns="24193" rtlCol="0">
            <a:normAutofit/>
          </a:bodyPr>
          <a:lstStyle/>
          <a:p>
            <a:pPr algn="ctr">
              <a:lnSpc>
                <a:spcPct val="150000"/>
              </a:lnSpc>
            </a:pPr>
            <a:endParaRPr lang="zh-CN" altLang="en-US" sz="1693"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50" name="文本框 49"/>
          <p:cNvSpPr txBox="1"/>
          <p:nvPr/>
        </p:nvSpPr>
        <p:spPr>
          <a:xfrm>
            <a:off x="11645309" y="5606145"/>
            <a:ext cx="2001727" cy="929896"/>
          </a:xfrm>
          <a:prstGeom prst="rect">
            <a:avLst/>
          </a:prstGeom>
        </p:spPr>
        <p:txBody>
          <a:bodyPr vert="horz" wrap="square" lIns="48386" tIns="24193" rIns="48386" bIns="24193" rtlCol="0">
            <a:normAutofit/>
          </a:bodyPr>
          <a:lstStyle/>
          <a:p>
            <a:pPr algn="ctr">
              <a:lnSpc>
                <a:spcPct val="150000"/>
              </a:lnSpc>
            </a:pPr>
            <a:r>
              <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主内存</a:t>
            </a:r>
          </a:p>
        </p:txBody>
      </p:sp>
      <p:sp>
        <p:nvSpPr>
          <p:cNvPr id="56" name="圆角矩形 55"/>
          <p:cNvSpPr/>
          <p:nvPr/>
        </p:nvSpPr>
        <p:spPr>
          <a:xfrm>
            <a:off x="5220858" y="5301688"/>
            <a:ext cx="2476898" cy="1016386"/>
          </a:xfrm>
          <a:prstGeom prst="roundRect">
            <a:avLst>
              <a:gd name="adj" fmla="val 25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5" dirty="0"/>
              <a:t>方法区</a:t>
            </a:r>
          </a:p>
        </p:txBody>
      </p:sp>
      <p:sp>
        <p:nvSpPr>
          <p:cNvPr id="57" name="圆角矩形 56"/>
          <p:cNvSpPr/>
          <p:nvPr/>
        </p:nvSpPr>
        <p:spPr>
          <a:xfrm>
            <a:off x="7816225" y="5311667"/>
            <a:ext cx="2476898" cy="1016386"/>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a:t>堆区</a:t>
            </a:r>
          </a:p>
        </p:txBody>
      </p:sp>
      <p:sp>
        <p:nvSpPr>
          <p:cNvPr id="55" name="文本框 54"/>
          <p:cNvSpPr txBox="1"/>
          <p:nvPr/>
        </p:nvSpPr>
        <p:spPr>
          <a:xfrm>
            <a:off x="5220857" y="5399514"/>
            <a:ext cx="6059673" cy="1047722"/>
          </a:xfrm>
          <a:prstGeom prst="rect">
            <a:avLst/>
          </a:prstGeom>
        </p:spPr>
        <p:txBody>
          <a:bodyPr vert="horz" wrap="square" lIns="48386" tIns="24193" rIns="48386" bIns="24193" rtlCol="0">
            <a:noAutofit/>
          </a:bodyPr>
          <a:lstStyle/>
          <a:p>
            <a:pPr>
              <a:lnSpc>
                <a:spcPct val="150000"/>
              </a:lnSpc>
            </a:pP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0000</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new-instance v0, </a:t>
            </a:r>
            <a:r>
              <a:rPr lang="en-US" altLang="zh-CN" sz="1270" dirty="0" err="1">
                <a:solidFill>
                  <a:srgbClr val="FF0000"/>
                </a:solidFill>
                <a:latin typeface="思源黑体 CN Normal" panose="020B0400000000000000" pitchFamily="34" charset="-122"/>
                <a:ea typeface="思源黑体 CN Normal" panose="020B0400000000000000" pitchFamily="34" charset="-122"/>
                <a:cs typeface="Source Han Sans CN Normal" charset="-122"/>
              </a:rPr>
              <a:t>java.lang.RuntimeException</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a:t>
            </a:r>
            <a:endPar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a:p>
            <a:pPr>
              <a:lnSpc>
                <a:spcPct val="150000"/>
              </a:lnSpc>
            </a:pPr>
            <a:r>
              <a:rPr lang="en-US" altLang="zh-CN" sz="1270" dirty="0" err="1"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const</a:t>
            </a: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-string  v1</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"Happen Runtime </a:t>
            </a: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Exception: </a:t>
            </a:r>
          </a:p>
          <a:p>
            <a:pPr>
              <a:lnSpc>
                <a:spcPct val="150000"/>
              </a:lnSpc>
            </a:pP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invoke-direct </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{v0, v1}, </a:t>
            </a: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throw </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v0</a:t>
            </a: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59" name="菱形 58"/>
          <p:cNvSpPr/>
          <p:nvPr/>
        </p:nvSpPr>
        <p:spPr>
          <a:xfrm>
            <a:off x="2593042" y="4434662"/>
            <a:ext cx="2438844" cy="91793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3" dirty="0"/>
              <a:t>执行引擎</a:t>
            </a:r>
          </a:p>
        </p:txBody>
      </p:sp>
      <p:cxnSp>
        <p:nvCxnSpPr>
          <p:cNvPr id="71" name="直接箭头连接符 70"/>
          <p:cNvCxnSpPr>
            <a:endCxn id="13" idx="0"/>
          </p:cNvCxnSpPr>
          <p:nvPr/>
        </p:nvCxnSpPr>
        <p:spPr>
          <a:xfrm>
            <a:off x="8514871" y="4009434"/>
            <a:ext cx="7652" cy="11575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7289387" y="2746672"/>
            <a:ext cx="745193" cy="1674061"/>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a:t>栈区</a:t>
            </a:r>
          </a:p>
        </p:txBody>
      </p:sp>
      <p:sp>
        <p:nvSpPr>
          <p:cNvPr id="74" name="文本框 73"/>
          <p:cNvSpPr txBox="1"/>
          <p:nvPr/>
        </p:nvSpPr>
        <p:spPr>
          <a:xfrm>
            <a:off x="4402172" y="2883942"/>
            <a:ext cx="7030758"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0000: new-instance v0, </a:t>
            </a:r>
            <a:r>
              <a:rPr lang="en-US" altLang="zh-CN" sz="1270" dirty="0" err="1">
                <a:solidFill>
                  <a:srgbClr val="FF0000"/>
                </a:solidFill>
                <a:latin typeface="思源黑体 CN Normal" panose="020B0400000000000000" pitchFamily="34" charset="-122"/>
                <a:ea typeface="思源黑体 CN Normal" panose="020B0400000000000000" pitchFamily="34" charset="-122"/>
                <a:cs typeface="Source Han Sans CN Normal" charset="-122"/>
              </a:rPr>
              <a:t>java.lang.RuntimeException</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a:t>
            </a:r>
            <a:r>
              <a:rPr lang="en-US" altLang="zh-CN" sz="1270" dirty="0" err="1">
                <a:solidFill>
                  <a:srgbClr val="FF0000"/>
                </a:solidFill>
                <a:latin typeface="思源黑体 CN Normal" panose="020B0400000000000000" pitchFamily="34" charset="-122"/>
                <a:ea typeface="思源黑体 CN Normal" panose="020B0400000000000000" pitchFamily="34" charset="-122"/>
                <a:cs typeface="Source Han Sans CN Normal" charset="-122"/>
              </a:rPr>
              <a:t>const</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-string </a:t>
            </a: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v1</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"Happen Runtime Exception: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invoke-direct {v0, v1}, throw v0</a:t>
            </a:r>
          </a:p>
        </p:txBody>
      </p:sp>
      <p:sp>
        <p:nvSpPr>
          <p:cNvPr id="75" name="文本框 74"/>
          <p:cNvSpPr txBox="1"/>
          <p:nvPr/>
        </p:nvSpPr>
        <p:spPr>
          <a:xfrm>
            <a:off x="7578222" y="593782"/>
            <a:ext cx="2001727" cy="929896"/>
          </a:xfrm>
          <a:prstGeom prst="rect">
            <a:avLst/>
          </a:prstGeom>
        </p:spPr>
        <p:txBody>
          <a:bodyPr vert="horz" wrap="square" lIns="48386" tIns="24193" rIns="48386" bIns="24193" rtlCol="0">
            <a:normAutofit/>
          </a:bodyPr>
          <a:lstStyle/>
          <a:p>
            <a:pPr algn="ctr">
              <a:lnSpc>
                <a:spcPct val="150000"/>
              </a:lnSpc>
            </a:pPr>
            <a:r>
              <a:rPr lang="en-US" altLang="zh-CN" sz="2117" b="1" dirty="0" err="1">
                <a:solidFill>
                  <a:srgbClr val="1577BA"/>
                </a:solidFill>
                <a:latin typeface="思源黑体 CN Normal" panose="020B0400000000000000" pitchFamily="34" charset="-122"/>
                <a:ea typeface="思源黑体 CN Normal" panose="020B0400000000000000" pitchFamily="34" charset="-122"/>
                <a:cs typeface="Source Han Sans CN Normal" charset="-122"/>
              </a:rPr>
              <a:t>cpu</a:t>
            </a:r>
            <a:endPar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76" name="文本框 75"/>
          <p:cNvSpPr txBox="1"/>
          <p:nvPr/>
        </p:nvSpPr>
        <p:spPr>
          <a:xfrm>
            <a:off x="8940845" y="3275644"/>
            <a:ext cx="2001727" cy="929896"/>
          </a:xfrm>
          <a:prstGeom prst="rect">
            <a:avLst/>
          </a:prstGeom>
        </p:spPr>
        <p:txBody>
          <a:bodyPr vert="horz" wrap="square" lIns="48386" tIns="24193" rIns="48386" bIns="24193" rtlCol="0">
            <a:normAutofit/>
          </a:bodyPr>
          <a:lstStyle/>
          <a:p>
            <a:pPr algn="ctr">
              <a:lnSpc>
                <a:spcPct val="150000"/>
              </a:lnSpc>
            </a:pPr>
            <a:r>
              <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高速缓冲区</a:t>
            </a:r>
          </a:p>
        </p:txBody>
      </p:sp>
      <p:sp>
        <p:nvSpPr>
          <p:cNvPr id="77" name="文本框 76"/>
          <p:cNvSpPr txBox="1"/>
          <p:nvPr/>
        </p:nvSpPr>
        <p:spPr>
          <a:xfrm>
            <a:off x="9399047" y="1333222"/>
            <a:ext cx="4492524"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0000: new-instance v0, </a:t>
            </a:r>
            <a:r>
              <a:rPr lang="en-US" altLang="zh-CN" sz="1270" dirty="0" err="1">
                <a:solidFill>
                  <a:srgbClr val="FF0000"/>
                </a:solidFill>
                <a:latin typeface="思源黑体 CN Normal" panose="020B0400000000000000" pitchFamily="34" charset="-122"/>
                <a:ea typeface="思源黑体 CN Normal" panose="020B0400000000000000" pitchFamily="34" charset="-122"/>
                <a:cs typeface="Source Han Sans CN Normal" charset="-122"/>
              </a:rPr>
              <a:t>java.lang.RuntimeException</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v1, "Happen Runtime Exception: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invoke-direct {v0, v1}, throw v0</a:t>
            </a:r>
          </a:p>
        </p:txBody>
      </p:sp>
      <p:grpSp>
        <p:nvGrpSpPr>
          <p:cNvPr id="79" name="组合 78"/>
          <p:cNvGrpSpPr/>
          <p:nvPr/>
        </p:nvGrpSpPr>
        <p:grpSpPr>
          <a:xfrm>
            <a:off x="2981674" y="5352596"/>
            <a:ext cx="4923565" cy="1210473"/>
            <a:chOff x="903872" y="10115415"/>
            <a:chExt cx="9304626" cy="2287569"/>
          </a:xfrm>
        </p:grpSpPr>
        <p:cxnSp>
          <p:nvCxnSpPr>
            <p:cNvPr id="70" name="肘形连接符 69"/>
            <p:cNvCxnSpPr>
              <a:endCxn id="59" idx="2"/>
            </p:cNvCxnSpPr>
            <p:nvPr/>
          </p:nvCxnSpPr>
          <p:spPr>
            <a:xfrm rot="10800000">
              <a:off x="7204235" y="10115415"/>
              <a:ext cx="3004263" cy="65424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a:xfrm>
              <a:off x="903872" y="10645652"/>
              <a:ext cx="3782893" cy="1757332"/>
            </a:xfrm>
            <a:prstGeom prst="rect">
              <a:avLst/>
            </a:prstGeom>
          </p:spPr>
          <p:txBody>
            <a:bodyPr vert="horz" wrap="square" lIns="48386" tIns="24193" rIns="48386" bIns="24193" rtlCol="0">
              <a:normAutofit/>
            </a:bodyPr>
            <a:lstStyle/>
            <a:p>
              <a:pPr algn="ctr">
                <a:lnSpc>
                  <a:spcPct val="150000"/>
                </a:lnSpc>
              </a:pPr>
              <a:r>
                <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加载</a:t>
              </a:r>
            </a:p>
          </p:txBody>
        </p:sp>
      </p:grpSp>
      <p:cxnSp>
        <p:nvCxnSpPr>
          <p:cNvPr id="82" name="肘形连接符 81"/>
          <p:cNvCxnSpPr>
            <a:stCxn id="59" idx="0"/>
          </p:cNvCxnSpPr>
          <p:nvPr/>
        </p:nvCxnSpPr>
        <p:spPr>
          <a:xfrm rot="5400000" flipH="1" flipV="1">
            <a:off x="5079785" y="2303063"/>
            <a:ext cx="864279" cy="339891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2589385" y="3587682"/>
            <a:ext cx="2001727" cy="929896"/>
          </a:xfrm>
          <a:prstGeom prst="rect">
            <a:avLst/>
          </a:prstGeom>
        </p:spPr>
        <p:txBody>
          <a:bodyPr vert="horz" wrap="square" lIns="48386" tIns="24193" rIns="48386" bIns="24193" rtlCol="0">
            <a:normAutofit/>
          </a:bodyPr>
          <a:lstStyle/>
          <a:p>
            <a:pPr algn="ctr">
              <a:lnSpc>
                <a:spcPct val="150000"/>
              </a:lnSpc>
            </a:pPr>
            <a:r>
              <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压栈</a:t>
            </a:r>
          </a:p>
        </p:txBody>
      </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35600" y="2093067"/>
            <a:ext cx="1450588" cy="1691095"/>
          </a:xfrm>
          <a:prstGeom prst="rect">
            <a:avLst/>
          </a:prstGeom>
        </p:spPr>
      </p:pic>
      <p:sp>
        <p:nvSpPr>
          <p:cNvPr id="31" name="文本框 30"/>
          <p:cNvSpPr txBox="1"/>
          <p:nvPr/>
        </p:nvSpPr>
        <p:spPr>
          <a:xfrm>
            <a:off x="5373257" y="5551914"/>
            <a:ext cx="6059673" cy="1047722"/>
          </a:xfrm>
          <a:prstGeom prst="rect">
            <a:avLst/>
          </a:prstGeom>
        </p:spPr>
        <p:txBody>
          <a:bodyPr vert="horz" wrap="square" lIns="48386" tIns="24193" rIns="48386" bIns="24193" rtlCol="0">
            <a:noAutofit/>
          </a:bodyPr>
          <a:lstStyle/>
          <a:p>
            <a:pPr>
              <a:lnSpc>
                <a:spcPct val="150000"/>
              </a:lnSpc>
            </a:pP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33" name="圆角矩形 32"/>
          <p:cNvSpPr/>
          <p:nvPr/>
        </p:nvSpPr>
        <p:spPr>
          <a:xfrm>
            <a:off x="-30887" y="4497451"/>
            <a:ext cx="1613237" cy="785629"/>
          </a:xfrm>
          <a:prstGeom prst="roundRect">
            <a:avLst>
              <a:gd name="adj" fmla="val 2562"/>
            </a:avLst>
          </a:prstGeom>
          <a:solidFill>
            <a:schemeClr val="tx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smtClean="0"/>
              <a:t>调用层</a:t>
            </a:r>
            <a:endParaRPr lang="zh-CN" altLang="en-US" sz="1905" dirty="0"/>
          </a:p>
        </p:txBody>
      </p:sp>
      <p:cxnSp>
        <p:nvCxnSpPr>
          <p:cNvPr id="6" name="肘形连接符 5"/>
          <p:cNvCxnSpPr>
            <a:stCxn id="33" idx="3"/>
            <a:endCxn id="59" idx="1"/>
          </p:cNvCxnSpPr>
          <p:nvPr/>
        </p:nvCxnSpPr>
        <p:spPr>
          <a:xfrm>
            <a:off x="1582350" y="4890266"/>
            <a:ext cx="1010692" cy="336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88867" y="4069381"/>
            <a:ext cx="7358230" cy="461665"/>
          </a:xfrm>
          <a:prstGeom prst="rect">
            <a:avLst/>
          </a:prstGeom>
          <a:noFill/>
        </p:spPr>
        <p:txBody>
          <a:bodyPr wrap="square" rtlCol="0">
            <a:spAutoFit/>
          </a:bodyPr>
          <a:lstStyle/>
          <a:p>
            <a:r>
              <a:rPr lang="en-US" altLang="zh-CN" sz="1200" dirty="0" err="1"/>
              <a:t>Caclutor</a:t>
            </a:r>
            <a:r>
              <a:rPr lang="en-US" altLang="zh-CN" sz="1200" dirty="0"/>
              <a:t> </a:t>
            </a:r>
            <a:r>
              <a:rPr lang="en-US" altLang="zh-CN" sz="1200" dirty="0" err="1"/>
              <a:t>caclutor</a:t>
            </a:r>
            <a:r>
              <a:rPr lang="en-US" altLang="zh-CN" sz="1200" dirty="0"/>
              <a:t> = new </a:t>
            </a:r>
            <a:r>
              <a:rPr lang="en-US" altLang="zh-CN" sz="1200" dirty="0" err="1"/>
              <a:t>Caclutor</a:t>
            </a:r>
            <a:r>
              <a:rPr lang="en-US" altLang="zh-CN" sz="1200" dirty="0" smtClean="0"/>
              <a:t>();</a:t>
            </a:r>
          </a:p>
          <a:p>
            <a:r>
              <a:rPr lang="en-US" altLang="zh-CN" sz="1200" dirty="0" err="1"/>
              <a:t>caclutor.cacultor</a:t>
            </a:r>
            <a:r>
              <a:rPr lang="en-US" altLang="zh-CN" sz="1200" dirty="0"/>
              <a:t>()</a:t>
            </a:r>
            <a:endParaRPr lang="zh-CN" altLang="en-US" sz="1200" dirty="0"/>
          </a:p>
        </p:txBody>
      </p:sp>
      <p:grpSp>
        <p:nvGrpSpPr>
          <p:cNvPr id="12" name="组合 11"/>
          <p:cNvGrpSpPr/>
          <p:nvPr/>
        </p:nvGrpSpPr>
        <p:grpSpPr>
          <a:xfrm>
            <a:off x="0" y="1056221"/>
            <a:ext cx="7367655" cy="1607689"/>
            <a:chOff x="0" y="1056221"/>
            <a:chExt cx="7367655" cy="1607689"/>
          </a:xfrm>
        </p:grpSpPr>
        <p:sp>
          <p:nvSpPr>
            <p:cNvPr id="8" name="文本框 7"/>
            <p:cNvSpPr txBox="1"/>
            <p:nvPr/>
          </p:nvSpPr>
          <p:spPr>
            <a:xfrm>
              <a:off x="0" y="1541093"/>
              <a:ext cx="7358230" cy="1015663"/>
            </a:xfrm>
            <a:prstGeom prst="rect">
              <a:avLst/>
            </a:prstGeom>
            <a:noFill/>
          </p:spPr>
          <p:txBody>
            <a:bodyPr wrap="square" rtlCol="0">
              <a:spAutoFit/>
            </a:bodyPr>
            <a:lstStyle/>
            <a:p>
              <a:r>
                <a:rPr lang="en-US" altLang="zh-CN" sz="1200" dirty="0"/>
                <a:t>public class </a:t>
              </a:r>
              <a:r>
                <a:rPr lang="en-US" altLang="zh-CN" sz="1200" dirty="0" err="1"/>
                <a:t>Caclutor</a:t>
              </a:r>
              <a:r>
                <a:rPr lang="en-US" altLang="zh-CN" sz="1200" dirty="0"/>
                <a:t> {</a:t>
              </a:r>
            </a:p>
            <a:p>
              <a:r>
                <a:rPr lang="en-US" altLang="zh-CN" sz="1200" dirty="0" smtClean="0"/>
                <a:t>      public </a:t>
              </a:r>
              <a:r>
                <a:rPr lang="en-US" altLang="zh-CN" sz="1200" dirty="0" err="1"/>
                <a:t>int</a:t>
              </a:r>
              <a:r>
                <a:rPr lang="en-US" altLang="zh-CN" sz="1200" dirty="0"/>
                <a:t> </a:t>
              </a:r>
              <a:r>
                <a:rPr lang="en-US" altLang="zh-CN" sz="1200" dirty="0" err="1"/>
                <a:t>cacultor</a:t>
              </a:r>
              <a:r>
                <a:rPr lang="en-US" altLang="zh-CN" sz="1200" dirty="0"/>
                <a:t>() </a:t>
              </a:r>
              <a:r>
                <a:rPr lang="en-US" altLang="zh-CN" sz="1200" dirty="0" smtClean="0"/>
                <a:t>{</a:t>
              </a:r>
            </a:p>
            <a:p>
              <a:r>
                <a:rPr lang="en-US" altLang="zh-CN" sz="1200" dirty="0"/>
                <a:t> </a:t>
              </a:r>
              <a:r>
                <a:rPr lang="en-US" altLang="zh-CN" sz="1200" dirty="0" smtClean="0"/>
                <a:t>               throw </a:t>
              </a:r>
              <a:r>
                <a:rPr lang="en-US" altLang="zh-CN" sz="1200" dirty="0"/>
                <a:t>new </a:t>
              </a:r>
              <a:r>
                <a:rPr lang="en-US" altLang="zh-CN" sz="1200" dirty="0" err="1"/>
                <a:t>RuntimeException</a:t>
              </a:r>
              <a:r>
                <a:rPr lang="en-US" altLang="zh-CN" sz="1200" dirty="0"/>
                <a:t>("Happen Runtime Exception");</a:t>
              </a:r>
            </a:p>
            <a:p>
              <a:r>
                <a:rPr lang="en-US" altLang="zh-CN" sz="1200" dirty="0" smtClean="0"/>
                <a:t>      }</a:t>
              </a:r>
              <a:endParaRPr lang="en-US" altLang="zh-CN" sz="1200" dirty="0"/>
            </a:p>
            <a:p>
              <a:r>
                <a:rPr lang="en-US" altLang="zh-CN" sz="1200" dirty="0"/>
                <a:t>}</a:t>
              </a:r>
              <a:endParaRPr lang="zh-CN" altLang="en-US" sz="1200" dirty="0"/>
            </a:p>
          </p:txBody>
        </p:sp>
        <p:sp>
          <p:nvSpPr>
            <p:cNvPr id="11" name="圆角矩形 10"/>
            <p:cNvSpPr/>
            <p:nvPr/>
          </p:nvSpPr>
          <p:spPr>
            <a:xfrm>
              <a:off x="9425" y="1333222"/>
              <a:ext cx="4581687" cy="1330688"/>
            </a:xfrm>
            <a:prstGeom prst="roundRect">
              <a:avLst>
                <a:gd name="adj" fmla="val 695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9425" y="1056221"/>
              <a:ext cx="7358230" cy="276999"/>
            </a:xfrm>
            <a:prstGeom prst="rect">
              <a:avLst/>
            </a:prstGeom>
            <a:noFill/>
          </p:spPr>
          <p:txBody>
            <a:bodyPr wrap="square" rtlCol="0">
              <a:spAutoFit/>
            </a:bodyPr>
            <a:lstStyle/>
            <a:p>
              <a:r>
                <a:rPr lang="zh-CN" altLang="en-US" sz="1200" dirty="0" smtClean="0">
                  <a:solidFill>
                    <a:schemeClr val="accent1"/>
                  </a:solidFill>
                </a:rPr>
                <a:t>方法声明</a:t>
              </a:r>
              <a:endParaRPr lang="zh-CN" altLang="en-US" sz="1200" dirty="0">
                <a:solidFill>
                  <a:schemeClr val="accent1"/>
                </a:solidFill>
              </a:endParaRPr>
            </a:p>
          </p:txBody>
        </p:sp>
      </p:grpSp>
    </p:spTree>
    <p:extLst>
      <p:ext uri="{BB962C8B-B14F-4D97-AF65-F5344CB8AC3E}">
        <p14:creationId xmlns:p14="http://schemas.microsoft.com/office/powerpoint/2010/main" val="1397288070"/>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300" fill="hold"/>
                                        <p:tgtEl>
                                          <p:spTgt spid="33"/>
                                        </p:tgtEl>
                                        <p:attrNameLst>
                                          <p:attrName>ppt_x</p:attrName>
                                        </p:attrNameLst>
                                      </p:cBhvr>
                                      <p:tavLst>
                                        <p:tav tm="0">
                                          <p:val>
                                            <p:strVal val="0-#ppt_w/2"/>
                                          </p:val>
                                        </p:tav>
                                        <p:tav tm="100000">
                                          <p:val>
                                            <p:strVal val="#ppt_x"/>
                                          </p:val>
                                        </p:tav>
                                      </p:tavLst>
                                    </p:anim>
                                    <p:anim calcmode="lin" valueType="num">
                                      <p:cBhvr additive="base">
                                        <p:cTn id="13" dur="3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iterate type="lt">
                                    <p:tmAbs val="20"/>
                                  </p:iterate>
                                  <p:childTnLst>
                                    <p:set>
                                      <p:cBhvr>
                                        <p:cTn id="17" dur="1" fill="hold">
                                          <p:stCondLst>
                                            <p:cond delay="0"/>
                                          </p:stCondLst>
                                        </p:cTn>
                                        <p:tgtEl>
                                          <p:spTgt spid="3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3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300" fill="hold"/>
                                        <p:tgtEl>
                                          <p:spTgt spid="56"/>
                                        </p:tgtEl>
                                        <p:attrNameLst>
                                          <p:attrName>ppt_x</p:attrName>
                                        </p:attrNameLst>
                                      </p:cBhvr>
                                      <p:tavLst>
                                        <p:tav tm="0">
                                          <p:val>
                                            <p:strVal val="#ppt_x"/>
                                          </p:val>
                                        </p:tav>
                                        <p:tav tm="100000">
                                          <p:val>
                                            <p:strVal val="#ppt_x"/>
                                          </p:val>
                                        </p:tav>
                                      </p:tavLst>
                                    </p:anim>
                                    <p:anim calcmode="lin" valueType="num">
                                      <p:cBhvr additive="base">
                                        <p:cTn id="28" dur="300" fill="hold"/>
                                        <p:tgtEl>
                                          <p:spTgt spid="5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300" fill="hold"/>
                                        <p:tgtEl>
                                          <p:spTgt spid="57"/>
                                        </p:tgtEl>
                                        <p:attrNameLst>
                                          <p:attrName>ppt_x</p:attrName>
                                        </p:attrNameLst>
                                      </p:cBhvr>
                                      <p:tavLst>
                                        <p:tav tm="0">
                                          <p:val>
                                            <p:strVal val="#ppt_x"/>
                                          </p:val>
                                        </p:tav>
                                        <p:tav tm="100000">
                                          <p:val>
                                            <p:strVal val="#ppt_x"/>
                                          </p:val>
                                        </p:tav>
                                      </p:tavLst>
                                    </p:anim>
                                    <p:anim calcmode="lin" valueType="num">
                                      <p:cBhvr additive="base">
                                        <p:cTn id="32" dur="3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300" fill="hold"/>
                                        <p:tgtEl>
                                          <p:spTgt spid="59"/>
                                        </p:tgtEl>
                                        <p:attrNameLst>
                                          <p:attrName>ppt_x</p:attrName>
                                        </p:attrNameLst>
                                      </p:cBhvr>
                                      <p:tavLst>
                                        <p:tav tm="0">
                                          <p:val>
                                            <p:strVal val="#ppt_x"/>
                                          </p:val>
                                        </p:tav>
                                        <p:tav tm="100000">
                                          <p:val>
                                            <p:strVal val="#ppt_x"/>
                                          </p:val>
                                        </p:tav>
                                      </p:tavLst>
                                    </p:anim>
                                    <p:anim calcmode="lin" valueType="num">
                                      <p:cBhvr additive="base">
                                        <p:cTn id="43" dur="3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300" fill="hold"/>
                                        <p:tgtEl>
                                          <p:spTgt spid="79"/>
                                        </p:tgtEl>
                                        <p:attrNameLst>
                                          <p:attrName>ppt_x</p:attrName>
                                        </p:attrNameLst>
                                      </p:cBhvr>
                                      <p:tavLst>
                                        <p:tav tm="0">
                                          <p:val>
                                            <p:strVal val="#ppt_x"/>
                                          </p:val>
                                        </p:tav>
                                        <p:tav tm="100000">
                                          <p:val>
                                            <p:strVal val="#ppt_x"/>
                                          </p:val>
                                        </p:tav>
                                      </p:tavLst>
                                    </p:anim>
                                    <p:anim calcmode="lin" valueType="num">
                                      <p:cBhvr additive="base">
                                        <p:cTn id="49" dur="3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0" presetClass="path" presetSubtype="0" accel="50000" decel="50000" fill="hold" grpId="1" nodeType="clickEffect">
                                  <p:stCondLst>
                                    <p:cond delay="0"/>
                                  </p:stCondLst>
                                  <p:childTnLst>
                                    <p:animMotion origin="layout" path="M -2.20836E-6 2.30279E-7 L -0.05305 2.30279E-7 C -0.07683 2.30279E-7 -0.10604 -0.0659 -0.10604 -0.1193 L -0.10604 -0.238 " pathEditMode="relative" rAng="0" ptsTypes="AAAA">
                                      <p:cBhvr>
                                        <p:cTn id="53" dur="2000" fill="hold"/>
                                        <p:tgtEl>
                                          <p:spTgt spid="55"/>
                                        </p:tgtEl>
                                        <p:attrNameLst>
                                          <p:attrName>ppt_x</p:attrName>
                                          <p:attrName>ppt_y</p:attrName>
                                        </p:attrNameLst>
                                      </p:cBhvr>
                                      <p:rCtr x="-5306" y="-11906"/>
                                    </p:animMotion>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additive="base">
                                        <p:cTn id="58" dur="300" fill="hold"/>
                                        <p:tgtEl>
                                          <p:spTgt spid="82"/>
                                        </p:tgtEl>
                                        <p:attrNameLst>
                                          <p:attrName>ppt_x</p:attrName>
                                        </p:attrNameLst>
                                      </p:cBhvr>
                                      <p:tavLst>
                                        <p:tav tm="0">
                                          <p:val>
                                            <p:strVal val="#ppt_x"/>
                                          </p:val>
                                        </p:tav>
                                        <p:tav tm="100000">
                                          <p:val>
                                            <p:strVal val="#ppt_x"/>
                                          </p:val>
                                        </p:tav>
                                      </p:tavLst>
                                    </p:anim>
                                    <p:anim calcmode="lin" valueType="num">
                                      <p:cBhvr additive="base">
                                        <p:cTn id="59" dur="300" fill="hold"/>
                                        <p:tgtEl>
                                          <p:spTgt spid="82"/>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additive="base">
                                        <p:cTn id="62" dur="300" fill="hold"/>
                                        <p:tgtEl>
                                          <p:spTgt spid="83"/>
                                        </p:tgtEl>
                                        <p:attrNameLst>
                                          <p:attrName>ppt_x</p:attrName>
                                        </p:attrNameLst>
                                      </p:cBhvr>
                                      <p:tavLst>
                                        <p:tav tm="0">
                                          <p:val>
                                            <p:strVal val="#ppt_x"/>
                                          </p:val>
                                        </p:tav>
                                        <p:tav tm="100000">
                                          <p:val>
                                            <p:strVal val="#ppt_x"/>
                                          </p:val>
                                        </p:tav>
                                      </p:tavLst>
                                    </p:anim>
                                    <p:anim calcmode="lin" valueType="num">
                                      <p:cBhvr additive="base">
                                        <p:cTn id="63" dur="3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fade">
                                      <p:cBhvr>
                                        <p:cTn id="68" dur="500"/>
                                        <p:tgtEl>
                                          <p:spTgt spid="74"/>
                                        </p:tgtEl>
                                      </p:cBhvr>
                                    </p:animEffect>
                                  </p:childTnLst>
                                </p:cTn>
                              </p:par>
                              <p:par>
                                <p:cTn id="69" presetID="1" presetClass="exit" presetSubtype="0" fill="hold" grpId="2" nodeType="withEffect">
                                  <p:stCondLst>
                                    <p:cond delay="0"/>
                                  </p:stCondLst>
                                  <p:childTnLst>
                                    <p:set>
                                      <p:cBhvr>
                                        <p:cTn id="70" dur="1" fill="hold">
                                          <p:stCondLst>
                                            <p:cond delay="0"/>
                                          </p:stCondLst>
                                        </p:cTn>
                                        <p:tgtEl>
                                          <p:spTgt spid="55"/>
                                        </p:tgtEl>
                                        <p:attrNameLst>
                                          <p:attrName>style.visibility</p:attrName>
                                        </p:attrNameLst>
                                      </p:cBhvr>
                                      <p:to>
                                        <p:strVal val="hidden"/>
                                      </p:to>
                                    </p:set>
                                  </p:childTnLst>
                                </p:cTn>
                              </p:par>
                              <p:par>
                                <p:cTn id="71" presetID="2" presetClass="entr" presetSubtype="4"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additive="base">
                                        <p:cTn id="73" dur="300" fill="hold"/>
                                        <p:tgtEl>
                                          <p:spTgt spid="73"/>
                                        </p:tgtEl>
                                        <p:attrNameLst>
                                          <p:attrName>ppt_x</p:attrName>
                                        </p:attrNameLst>
                                      </p:cBhvr>
                                      <p:tavLst>
                                        <p:tav tm="0">
                                          <p:val>
                                            <p:strVal val="#ppt_x"/>
                                          </p:val>
                                        </p:tav>
                                        <p:tav tm="100000">
                                          <p:val>
                                            <p:strVal val="#ppt_x"/>
                                          </p:val>
                                        </p:tav>
                                      </p:tavLst>
                                    </p:anim>
                                    <p:anim calcmode="lin" valueType="num">
                                      <p:cBhvr additive="base">
                                        <p:cTn id="74" dur="300" fill="hold"/>
                                        <p:tgtEl>
                                          <p:spTgt spid="73"/>
                                        </p:tgtEl>
                                        <p:attrNameLst>
                                          <p:attrName>ppt_y</p:attrName>
                                        </p:attrNameLst>
                                      </p:cBhvr>
                                      <p:tavLst>
                                        <p:tav tm="0">
                                          <p:val>
                                            <p:strVal val="1+#ppt_h/2"/>
                                          </p:val>
                                        </p:tav>
                                        <p:tav tm="100000">
                                          <p:val>
                                            <p:strVal val="#ppt_y"/>
                                          </p:val>
                                        </p:tav>
                                      </p:tavLst>
                                    </p:anim>
                                  </p:childTnLst>
                                </p:cTn>
                              </p:par>
                              <p:par>
                                <p:cTn id="75" presetID="1" presetClass="entr" presetSubtype="0" fill="hold" grpId="1" nodeType="withEffect">
                                  <p:stCondLst>
                                    <p:cond delay="0"/>
                                  </p:stCondLst>
                                  <p:childTnLst>
                                    <p:set>
                                      <p:cBhvr>
                                        <p:cTn id="76" dur="1" fill="hold">
                                          <p:stCondLst>
                                            <p:cond delay="0"/>
                                          </p:stCondLst>
                                        </p:cTn>
                                        <p:tgtEl>
                                          <p:spTgt spid="7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iterate type="lt">
                                    <p:tmAbs val="20"/>
                                  </p:iterate>
                                  <p:childTnLst>
                                    <p:set>
                                      <p:cBhvr>
                                        <p:cTn id="80" dur="1" fill="hold">
                                          <p:stCondLst>
                                            <p:cond delay="0"/>
                                          </p:stCondLst>
                                        </p:cTn>
                                        <p:tgtEl>
                                          <p:spTgt spid="77">
                                            <p:txEl>
                                              <p:pRg st="0" end="0"/>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iterate type="lt">
                                    <p:tmAbs val="20"/>
                                  </p:iterate>
                                  <p:childTnLst>
                                    <p:set>
                                      <p:cBhvr>
                                        <p:cTn id="84" dur="1" fill="hold">
                                          <p:stCondLst>
                                            <p:cond delay="0"/>
                                          </p:stCondLst>
                                        </p:cTn>
                                        <p:tgtEl>
                                          <p:spTgt spid="77">
                                            <p:txEl>
                                              <p:pRg st="1" end="1"/>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iterate type="lt">
                                    <p:tmAbs val="20"/>
                                  </p:iterate>
                                  <p:childTnLst>
                                    <p:set>
                                      <p:cBhvr>
                                        <p:cTn id="88" dur="1" fill="hold">
                                          <p:stCondLst>
                                            <p:cond delay="0"/>
                                          </p:stCondLst>
                                        </p:cTn>
                                        <p:tgtEl>
                                          <p:spTgt spid="77">
                                            <p:txEl>
                                              <p:pRg st="2" end="2"/>
                                            </p:txEl>
                                          </p:spTgt>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nodePh="1">
                                  <p:stCondLst>
                                    <p:cond delay="0"/>
                                  </p:stCondLst>
                                  <p:endCondLst>
                                    <p:cond evt="begin" delay="0">
                                      <p:tn val="91"/>
                                    </p:cond>
                                  </p:endCondLst>
                                  <p:childTnLst>
                                    <p:set>
                                      <p:cBhvr>
                                        <p:cTn id="92" dur="1" fill="hold">
                                          <p:stCondLst>
                                            <p:cond delay="0"/>
                                          </p:stCondLst>
                                        </p:cTn>
                                        <p:tgtEl>
                                          <p:spTgt spid="31"/>
                                        </p:tgtEl>
                                        <p:attrNameLst>
                                          <p:attrName>style.visibility</p:attrName>
                                        </p:attrNameLst>
                                      </p:cBhvr>
                                      <p:to>
                                        <p:strVal val="visible"/>
                                      </p:to>
                                    </p:set>
                                    <p:animEffect transition="in" filter="fade">
                                      <p:cBhvr>
                                        <p:cTn id="93" dur="500"/>
                                        <p:tgtEl>
                                          <p:spTgt spid="31"/>
                                        </p:tgtEl>
                                      </p:cBhvr>
                                    </p:animEffect>
                                  </p:childTnLst>
                                </p:cTn>
                              </p:par>
                            </p:childTnLst>
                          </p:cTn>
                        </p:par>
                      </p:childTnLst>
                    </p:cTn>
                  </p:par>
                  <p:par>
                    <p:cTn id="94" fill="hold">
                      <p:stCondLst>
                        <p:cond delay="indefinite"/>
                      </p:stCondLst>
                      <p:childTnLst>
                        <p:par>
                          <p:cTn id="95" fill="hold">
                            <p:stCondLst>
                              <p:cond delay="0"/>
                            </p:stCondLst>
                            <p:childTnLst>
                              <p:par>
                                <p:cTn id="96" presetID="50" presetClass="path" presetSubtype="0" accel="50000" decel="50000" fill="hold" grpId="1" nodeType="clickEffect" nodePh="1">
                                  <p:stCondLst>
                                    <p:cond delay="0"/>
                                  </p:stCondLst>
                                  <p:endCondLst>
                                    <p:cond evt="begin" delay="0">
                                      <p:tn val="96"/>
                                    </p:cond>
                                  </p:endCondLst>
                                  <p:childTnLst>
                                    <p:animMotion origin="layout" path="M -2.20836E-6 2.30279E-7 L -0.05305 2.30279E-7 C -0.07683 2.30279E-7 -0.10604 -0.0659 -0.10604 -0.1193 L -0.10604 -0.238 " pathEditMode="relative" rAng="0" ptsTypes="AAAA">
                                      <p:cBhvr>
                                        <p:cTn id="97" dur="2000" fill="hold"/>
                                        <p:tgtEl>
                                          <p:spTgt spid="31"/>
                                        </p:tgtEl>
                                        <p:attrNameLst>
                                          <p:attrName>ppt_x</p:attrName>
                                          <p:attrName>ppt_y</p:attrName>
                                        </p:attrNameLst>
                                      </p:cBhvr>
                                      <p:rCtr x="-5306" y="-11906"/>
                                    </p:animMotion>
                                  </p:childTnLst>
                                </p:cTn>
                              </p:par>
                              <p:par>
                                <p:cTn id="98" presetID="1" presetClass="exit" presetSubtype="0" fill="hold" grpId="2" nodeType="withEffect" nodePh="1">
                                  <p:stCondLst>
                                    <p:cond delay="0"/>
                                  </p:stCondLst>
                                  <p:endCondLst>
                                    <p:cond evt="begin" delay="0">
                                      <p:tn val="98"/>
                                    </p:cond>
                                  </p:endCondLst>
                                  <p:childTnLst>
                                    <p:set>
                                      <p:cBhvr>
                                        <p:cTn id="99" dur="1" fill="hold">
                                          <p:stCondLst>
                                            <p:cond delay="0"/>
                                          </p:stCondLst>
                                        </p:cTn>
                                        <p:tgtEl>
                                          <p:spTgt spid="31"/>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fade">
                                      <p:cBhvr>
                                        <p:cTn id="10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5" grpId="0"/>
      <p:bldP spid="55" grpId="1"/>
      <p:bldP spid="55" grpId="2"/>
      <p:bldP spid="59" grpId="0" animBg="1"/>
      <p:bldP spid="73" grpId="0" animBg="1"/>
      <p:bldP spid="74" grpId="0"/>
      <p:bldP spid="74" grpId="1"/>
      <p:bldP spid="77" grpId="0" build="p"/>
      <p:bldP spid="83" grpId="0"/>
      <p:bldP spid="31" grpId="0"/>
      <p:bldP spid="31" grpId="1"/>
      <p:bldP spid="31" grpId="2"/>
      <p:bldP spid="33"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YING IMPRESSION FID FEIZHAO    qq:1964271550"/>
          <p:cNvSpPr/>
          <p:nvPr/>
        </p:nvSpPr>
        <p:spPr bwMode="auto">
          <a:xfrm>
            <a:off x="9729012" y="0"/>
            <a:ext cx="2462989" cy="1750423"/>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302144" y="0"/>
            <a:ext cx="2462989" cy="1750423"/>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877973" y="0"/>
            <a:ext cx="2433493" cy="1750423"/>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26863" y="0"/>
            <a:ext cx="2462989" cy="1750423"/>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0"/>
            <a:ext cx="2462989" cy="1750423"/>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LYING IMPRESSION FID FEIZHAO    qq:1964271550"/>
          <p:cNvSpPr>
            <a:spLocks noChangeArrowheads="1"/>
          </p:cNvSpPr>
          <p:nvPr/>
        </p:nvSpPr>
        <p:spPr bwMode="auto">
          <a:xfrm>
            <a:off x="5350155" y="336602"/>
            <a:ext cx="1491690" cy="1077218"/>
          </a:xfrm>
          <a:prstGeom prst="rect">
            <a:avLst/>
          </a:prstGeom>
          <a:noFill/>
        </p:spPr>
        <p:txBody>
          <a:bodyPr wrap="none">
            <a:spAutoFit/>
          </a:bodyPr>
          <a:lstStyle/>
          <a:p>
            <a:pPr algn="ctr">
              <a:spcBef>
                <a:spcPct val="0"/>
              </a:spcBef>
            </a:pPr>
            <a:r>
              <a:rPr lang="zh-CN" altLang="en-US"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目 录</a:t>
            </a:r>
            <a:endParaRPr lang="en-US" altLang="zh-CN"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algn="ctr">
              <a:spcBef>
                <a:spcPct val="0"/>
              </a:spcBef>
            </a:pPr>
            <a:r>
              <a:rPr lang="en-US" altLang="zh-CN" dirty="0">
                <a:solidFill>
                  <a:schemeClr val="bg1"/>
                </a:solidFill>
                <a:latin typeface="微软雅黑" panose="020B0503020204020204" pitchFamily="34" charset="-122"/>
                <a:ea typeface="微软雅黑" panose="020B0503020204020204" pitchFamily="34" charset="-122"/>
              </a:rPr>
              <a:t>COMPANY</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FLYING IMPRESSION FID FEIZHAO    qq:1964271550"/>
          <p:cNvSpPr/>
          <p:nvPr/>
        </p:nvSpPr>
        <p:spPr bwMode="auto">
          <a:xfrm>
            <a:off x="0" y="6728342"/>
            <a:ext cx="2289256" cy="129658"/>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LYING IMPRESSION FID FEIZHAO    qq:1964271550"/>
          <p:cNvSpPr/>
          <p:nvPr/>
        </p:nvSpPr>
        <p:spPr bwMode="auto">
          <a:xfrm>
            <a:off x="2470201" y="6728342"/>
            <a:ext cx="2289256" cy="129658"/>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LYING IMPRESSION FID FEIZHAO    qq:1964271550"/>
          <p:cNvSpPr/>
          <p:nvPr/>
        </p:nvSpPr>
        <p:spPr bwMode="auto">
          <a:xfrm>
            <a:off x="4965079" y="6728342"/>
            <a:ext cx="2261840" cy="129658"/>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LYING IMPRESSION FID FEIZHAO    qq:1964271550"/>
          <p:cNvSpPr/>
          <p:nvPr/>
        </p:nvSpPr>
        <p:spPr bwMode="auto">
          <a:xfrm>
            <a:off x="7432540" y="6728342"/>
            <a:ext cx="2289256" cy="129658"/>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9902744" y="6728342"/>
            <a:ext cx="2289256" cy="129658"/>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2" name="FLYING IMPRESSION FID FEIZHAO    qq:1964271550"/>
          <p:cNvGrpSpPr/>
          <p:nvPr>
            <p:custDataLst>
              <p:tags r:id="rId1"/>
            </p:custDataLst>
          </p:nvPr>
        </p:nvGrpSpPr>
        <p:grpSpPr>
          <a:xfrm>
            <a:off x="1118064" y="3575106"/>
            <a:ext cx="10372528" cy="678574"/>
            <a:chOff x="1878908" y="2616819"/>
            <a:chExt cx="10372528" cy="678574"/>
          </a:xfrm>
        </p:grpSpPr>
        <p:sp>
          <p:nvSpPr>
            <p:cNvPr id="26" name="FLYING IMPRESSION FID FEIZHAO    qq:1964271550"/>
            <p:cNvSpPr>
              <a:spLocks noChangeArrowheads="1"/>
            </p:cNvSpPr>
            <p:nvPr/>
          </p:nvSpPr>
          <p:spPr bwMode="auto">
            <a:xfrm>
              <a:off x="1878908" y="2616819"/>
              <a:ext cx="678574" cy="678574"/>
            </a:xfrm>
            <a:prstGeom prst="roundRect">
              <a:avLst/>
            </a:prstGeom>
            <a:solidFill>
              <a:srgbClr val="EB5F56"/>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FLYING IMPRESSION FID FEIZHAO    qq:1964271550"/>
            <p:cNvSpPr txBox="1"/>
            <p:nvPr/>
          </p:nvSpPr>
          <p:spPr>
            <a:xfrm>
              <a:off x="2633288" y="2724134"/>
              <a:ext cx="9618148" cy="338554"/>
            </a:xfrm>
            <a:prstGeom prst="rect">
              <a:avLst/>
            </a:prstGeom>
            <a:noFill/>
          </p:spPr>
          <p:txBody>
            <a:bodyPr wrap="square" rtlCol="0">
              <a:spAutoFit/>
            </a:bodyPr>
            <a:lstStyle/>
            <a:p>
              <a:r>
                <a:rPr lang="zh-CN" altLang="en-US" sz="1600" dirty="0">
                  <a:solidFill>
                    <a:srgbClr val="EB5F56"/>
                  </a:solidFill>
                  <a:latin typeface="微软雅黑" panose="020B0503020204020204" pitchFamily="34" charset="-122"/>
                  <a:ea typeface="微软雅黑" panose="020B0503020204020204" pitchFamily="34" charset="-122"/>
                </a:rPr>
                <a:t>看看</a:t>
              </a:r>
              <a:r>
                <a:rPr lang="en-US" altLang="zh-CN" sz="1600" dirty="0">
                  <a:solidFill>
                    <a:srgbClr val="EB5F56"/>
                  </a:solidFill>
                  <a:latin typeface="微软雅黑" panose="020B0503020204020204" pitchFamily="34" charset="-122"/>
                  <a:ea typeface="微软雅黑" panose="020B0503020204020204" pitchFamily="34" charset="-122"/>
                </a:rPr>
                <a:t>Android</a:t>
              </a:r>
              <a:r>
                <a:rPr lang="zh-CN" altLang="en-US" sz="1600" dirty="0">
                  <a:solidFill>
                    <a:srgbClr val="EB5F56"/>
                  </a:solidFill>
                  <a:latin typeface="微软雅黑" panose="020B0503020204020204" pitchFamily="34" charset="-122"/>
                  <a:ea typeface="微软雅黑" panose="020B0503020204020204" pitchFamily="34" charset="-122"/>
                </a:rPr>
                <a:t>系统源码</a:t>
              </a:r>
              <a:r>
                <a:rPr lang="en-US" altLang="zh-CN" sz="1600" dirty="0">
                  <a:solidFill>
                    <a:srgbClr val="EB5F56"/>
                  </a:solidFill>
                  <a:latin typeface="微软雅黑" panose="020B0503020204020204" pitchFamily="34" charset="-122"/>
                  <a:ea typeface="微软雅黑" panose="020B0503020204020204" pitchFamily="34" charset="-122"/>
                </a:rPr>
                <a:t>7.0 8.0  10.0</a:t>
              </a:r>
              <a:r>
                <a:rPr lang="zh-CN" altLang="en-US" sz="1600" dirty="0">
                  <a:solidFill>
                    <a:srgbClr val="EB5F56"/>
                  </a:solidFill>
                  <a:latin typeface="微软雅黑" panose="020B0503020204020204" pitchFamily="34" charset="-122"/>
                  <a:ea typeface="微软雅黑" panose="020B0503020204020204" pitchFamily="34" charset="-122"/>
                </a:rPr>
                <a:t>的区别</a:t>
              </a:r>
              <a:endParaRPr lang="zh-CN" altLang="en-US" sz="1600" dirty="0">
                <a:solidFill>
                  <a:srgbClr val="EB5F56"/>
                </a:solidFill>
                <a:latin typeface="微软雅黑" panose="020B0503020204020204" pitchFamily="34" charset="-122"/>
                <a:ea typeface="微软雅黑" panose="020B0503020204020204" pitchFamily="34" charset="-122"/>
              </a:endParaRPr>
            </a:p>
          </p:txBody>
        </p:sp>
      </p:grpSp>
      <p:grpSp>
        <p:nvGrpSpPr>
          <p:cNvPr id="33" name="FLYING IMPRESSION FID FEIZHAO    qq:1964271550"/>
          <p:cNvGrpSpPr/>
          <p:nvPr>
            <p:custDataLst>
              <p:tags r:id="rId2"/>
            </p:custDataLst>
          </p:nvPr>
        </p:nvGrpSpPr>
        <p:grpSpPr>
          <a:xfrm>
            <a:off x="1118064" y="5478766"/>
            <a:ext cx="9759426" cy="678574"/>
            <a:chOff x="1878908" y="4239809"/>
            <a:chExt cx="9759426" cy="678574"/>
          </a:xfrm>
        </p:grpSpPr>
        <p:sp>
          <p:nvSpPr>
            <p:cNvPr id="35" name="FLYING IMPRESSION FID FEIZHAO    qq:1964271550"/>
            <p:cNvSpPr>
              <a:spLocks noChangeArrowheads="1"/>
            </p:cNvSpPr>
            <p:nvPr/>
          </p:nvSpPr>
          <p:spPr bwMode="auto">
            <a:xfrm>
              <a:off x="1878908" y="4239809"/>
              <a:ext cx="678574" cy="678574"/>
            </a:xfrm>
            <a:prstGeom prst="roundRect">
              <a:avLst/>
            </a:prstGeom>
            <a:solidFill>
              <a:srgbClr val="364555"/>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2" name="FLYING IMPRESSION FID FEIZHAO    qq:1964271550"/>
            <p:cNvSpPr txBox="1"/>
            <p:nvPr/>
          </p:nvSpPr>
          <p:spPr>
            <a:xfrm>
              <a:off x="2633288" y="4330614"/>
              <a:ext cx="9005046" cy="338554"/>
            </a:xfrm>
            <a:prstGeom prst="rect">
              <a:avLst/>
            </a:prstGeom>
            <a:noFill/>
          </p:spPr>
          <p:txBody>
            <a:bodyPr wrap="square" rtlCol="0">
              <a:spAutoFit/>
            </a:bodyPr>
            <a:lstStyle/>
            <a:p>
              <a:r>
                <a:rPr lang="en-US" altLang="zh-CN" sz="1600" dirty="0">
                  <a:solidFill>
                    <a:srgbClr val="364555"/>
                  </a:solidFill>
                  <a:latin typeface="微软雅黑" panose="020B0503020204020204" pitchFamily="34" charset="-122"/>
                  <a:ea typeface="微软雅黑" panose="020B0503020204020204" pitchFamily="34" charset="-122"/>
                </a:rPr>
                <a:t> </a:t>
              </a:r>
              <a:r>
                <a:rPr lang="en-US" altLang="zh-CN" sz="1600" dirty="0" err="1">
                  <a:solidFill>
                    <a:srgbClr val="364555"/>
                  </a:solidFill>
                  <a:latin typeface="微软雅黑" panose="020B0503020204020204" pitchFamily="34" charset="-122"/>
                  <a:ea typeface="微软雅黑" panose="020B0503020204020204" pitchFamily="34" charset="-122"/>
                </a:rPr>
                <a:t>art_method</a:t>
              </a:r>
              <a:r>
                <a:rPr lang="zh-CN" altLang="en-US" sz="1600" dirty="0">
                  <a:solidFill>
                    <a:srgbClr val="364555"/>
                  </a:solidFill>
                  <a:latin typeface="微软雅黑" panose="020B0503020204020204" pitchFamily="34" charset="-122"/>
                  <a:ea typeface="微软雅黑" panose="020B0503020204020204" pitchFamily="34" charset="-122"/>
                </a:rPr>
                <a:t>热方法执行优化</a:t>
              </a:r>
              <a:endParaRPr lang="en-US" altLang="zh-CN" sz="1600" dirty="0">
                <a:solidFill>
                  <a:srgbClr val="364555"/>
                </a:solidFill>
                <a:latin typeface="微软雅黑" panose="020B0503020204020204" pitchFamily="34" charset="-122"/>
                <a:ea typeface="微软雅黑" panose="020B0503020204020204" pitchFamily="34" charset="-122"/>
              </a:endParaRPr>
            </a:p>
          </p:txBody>
        </p:sp>
      </p:grpSp>
      <p:grpSp>
        <p:nvGrpSpPr>
          <p:cNvPr id="43" name="FLYING IMPRESSION FID FEIZHAO    qq:1964271550"/>
          <p:cNvGrpSpPr/>
          <p:nvPr>
            <p:custDataLst>
              <p:tags r:id="rId3"/>
            </p:custDataLst>
          </p:nvPr>
        </p:nvGrpSpPr>
        <p:grpSpPr>
          <a:xfrm>
            <a:off x="1117851" y="4526336"/>
            <a:ext cx="9759638" cy="678574"/>
            <a:chOff x="7196185" y="2616819"/>
            <a:chExt cx="9759638" cy="678574"/>
          </a:xfrm>
        </p:grpSpPr>
        <p:sp>
          <p:nvSpPr>
            <p:cNvPr id="44" name="FLYING IMPRESSION FID FEIZHAO    qq:1964271550"/>
            <p:cNvSpPr>
              <a:spLocks noChangeArrowheads="1"/>
            </p:cNvSpPr>
            <p:nvPr/>
          </p:nvSpPr>
          <p:spPr bwMode="auto">
            <a:xfrm>
              <a:off x="7196185" y="2616819"/>
              <a:ext cx="678574" cy="678574"/>
            </a:xfrm>
            <a:prstGeom prst="roundRect">
              <a:avLst/>
            </a:prstGeom>
            <a:solidFill>
              <a:srgbClr val="FCB0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5" name="FLYING IMPRESSION FID FEIZHAO    qq:1964271550"/>
            <p:cNvSpPr txBox="1"/>
            <p:nvPr/>
          </p:nvSpPr>
          <p:spPr>
            <a:xfrm>
              <a:off x="7950564" y="2724134"/>
              <a:ext cx="9005259" cy="338554"/>
            </a:xfrm>
            <a:prstGeom prst="rect">
              <a:avLst/>
            </a:prstGeom>
            <a:noFill/>
          </p:spPr>
          <p:txBody>
            <a:bodyPr wrap="square" rtlCol="0">
              <a:spAutoFit/>
            </a:bodyPr>
            <a:lstStyle/>
            <a:p>
              <a:r>
                <a:rPr lang="zh-CN" altLang="en-US" sz="1600" dirty="0">
                  <a:solidFill>
                    <a:srgbClr val="FCB030"/>
                  </a:solidFill>
                  <a:latin typeface="微软雅黑" panose="020B0503020204020204" pitchFamily="34" charset="-122"/>
                  <a:ea typeface="微软雅黑" panose="020B0503020204020204" pitchFamily="34" charset="-122"/>
                </a:rPr>
                <a:t>方法区，栈区，堆区运行机制和流程分析</a:t>
              </a:r>
              <a:endParaRPr lang="zh-CN" altLang="en-US" sz="1600" dirty="0">
                <a:solidFill>
                  <a:srgbClr val="FCB030"/>
                </a:solidFill>
                <a:latin typeface="微软雅黑" panose="020B0503020204020204" pitchFamily="34" charset="-122"/>
                <a:ea typeface="微软雅黑" panose="020B0503020204020204" pitchFamily="34" charset="-122"/>
              </a:endParaRPr>
            </a:p>
          </p:txBody>
        </p:sp>
      </p:grpSp>
      <p:sp>
        <p:nvSpPr>
          <p:cNvPr id="23" name="FLYING IMPRESSION FID FEIZHAO    qq:1964271550"/>
          <p:cNvSpPr txBox="1"/>
          <p:nvPr>
            <p:custDataLst>
              <p:tags r:id="rId4"/>
            </p:custDataLst>
          </p:nvPr>
        </p:nvSpPr>
        <p:spPr>
          <a:xfrm>
            <a:off x="1117851" y="2187707"/>
            <a:ext cx="6954982" cy="997196"/>
          </a:xfrm>
          <a:prstGeom prst="rect">
            <a:avLst/>
          </a:prstGeom>
          <a:noFill/>
        </p:spPr>
        <p:txBody>
          <a:bodyPr wrap="square" rtlCol="0">
            <a:spAutoFit/>
          </a:bodyPr>
          <a:lstStyle/>
          <a:p>
            <a:pPr>
              <a:lnSpc>
                <a:spcPct val="105000"/>
              </a:lnSpc>
            </a:pPr>
            <a:r>
              <a:rPr lang="en-US" altLang="zh-CN" sz="32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Android</a:t>
            </a:r>
            <a:r>
              <a:rPr lang="zh-CN" altLang="en-US" sz="32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内核执行</a:t>
            </a:r>
            <a:r>
              <a:rPr lang="en-US" altLang="zh-CN" sz="32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arm</a:t>
            </a:r>
            <a:r>
              <a:rPr lang="zh-CN" altLang="en-US" sz="32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指令</a:t>
            </a:r>
            <a:r>
              <a:rPr lang="zh-CN" altLang="en-US" sz="3200" b="1" dirty="0" smtClean="0">
                <a:solidFill>
                  <a:srgbClr val="00B050"/>
                </a:solidFill>
                <a:latin typeface="黑体" panose="02010609060101010101" pitchFamily="49" charset="-122"/>
                <a:ea typeface="黑体" panose="02010609060101010101" pitchFamily="49" charset="-122"/>
                <a:cs typeface="Times New Roman" panose="02020603050405020304" pitchFamily="18" charset="0"/>
              </a:rPr>
              <a:t>详解、</a:t>
            </a:r>
            <a:endParaRPr lang="en-US" altLang="zh-CN" sz="3200" b="1" dirty="0" smtClean="0">
              <a:solidFill>
                <a:srgbClr val="00B050"/>
              </a:solidFill>
              <a:latin typeface="黑体" panose="02010609060101010101" pitchFamily="49" charset="-122"/>
              <a:ea typeface="黑体" panose="02010609060101010101" pitchFamily="49" charset="-122"/>
              <a:cs typeface="Times New Roman" panose="02020603050405020304" pitchFamily="18" charset="0"/>
            </a:endParaRPr>
          </a:p>
          <a:p>
            <a:pPr>
              <a:lnSpc>
                <a:spcPct val="105000"/>
              </a:lnSpc>
            </a:pPr>
            <a:r>
              <a:rPr lang="zh-CN" altLang="en-US" sz="2400" b="1" dirty="0" smtClean="0">
                <a:solidFill>
                  <a:srgbClr val="00B050"/>
                </a:solidFill>
                <a:latin typeface="黑体" panose="02010609060101010101" pitchFamily="49" charset="-122"/>
                <a:ea typeface="黑体" panose="02010609060101010101" pitchFamily="49" charset="-122"/>
                <a:cs typeface="Times New Roman" panose="02020603050405020304" pitchFamily="18" charset="0"/>
              </a:rPr>
              <a:t>从</a:t>
            </a:r>
            <a:r>
              <a:rPr lang="zh-CN" altLang="en-US" sz="24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原理层分析</a:t>
            </a:r>
            <a:r>
              <a:rPr lang="en-US" altLang="zh-CN" sz="24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Android10.0</a:t>
            </a:r>
            <a:r>
              <a:rPr lang="zh-CN" altLang="en-US" sz="24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比</a:t>
            </a:r>
            <a:r>
              <a:rPr lang="en-US" altLang="zh-CN" sz="24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7.0</a:t>
            </a:r>
            <a:r>
              <a:rPr lang="zh-CN" altLang="en-US" sz="24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快</a:t>
            </a:r>
            <a:r>
              <a:rPr lang="en-US" altLang="zh-CN" sz="24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50%</a:t>
            </a:r>
            <a:r>
              <a:rPr lang="zh-CN" altLang="en-US" sz="2400" b="1" dirty="0">
                <a:solidFill>
                  <a:srgbClr val="00B050"/>
                </a:solidFill>
                <a:latin typeface="黑体" panose="02010609060101010101" pitchFamily="49" charset="-122"/>
                <a:ea typeface="黑体" panose="02010609060101010101" pitchFamily="49" charset="-122"/>
                <a:cs typeface="Times New Roman" panose="02020603050405020304" pitchFamily="18" charset="0"/>
              </a:rPr>
              <a:t>的原因</a:t>
            </a:r>
            <a:endParaRPr lang="zh-CN" altLang="en-US" sz="2400" b="1" dirty="0">
              <a:solidFill>
                <a:srgbClr val="00B05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24" name="组合 23"/>
          <p:cNvGrpSpPr/>
          <p:nvPr/>
        </p:nvGrpSpPr>
        <p:grpSpPr>
          <a:xfrm>
            <a:off x="7894705" y="3682421"/>
            <a:ext cx="2251197" cy="2975420"/>
            <a:chOff x="9197633" y="4154425"/>
            <a:chExt cx="4254345" cy="5622992"/>
          </a:xfrm>
        </p:grpSpPr>
        <p:sp>
          <p:nvSpPr>
            <p:cNvPr id="25" name="文本框 24"/>
            <p:cNvSpPr txBox="1"/>
            <p:nvPr/>
          </p:nvSpPr>
          <p:spPr>
            <a:xfrm>
              <a:off x="9486107" y="8337417"/>
              <a:ext cx="3915000" cy="1440000"/>
            </a:xfrm>
            <a:prstGeom prst="rect">
              <a:avLst/>
            </a:prstGeom>
          </p:spPr>
          <p:txBody>
            <a:bodyPr vert="horz" wrap="square" lIns="48386" tIns="24193" rIns="48386" bIns="24193" rtlCol="0">
              <a:normAutofit/>
            </a:bodyPr>
            <a:lstStyle/>
            <a:p>
              <a:pPr algn="ctr">
                <a:lnSpc>
                  <a:spcPct val="150000"/>
                </a:lnSpc>
              </a:pPr>
              <a:r>
                <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课程咨询加瑶瑶老师</a:t>
              </a:r>
              <a:endParaRPr lang="en-US" altLang="zh-CN"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a:p>
              <a:pPr algn="ctr">
                <a:lnSpc>
                  <a:spcPct val="150000"/>
                </a:lnSpc>
              </a:pPr>
              <a:r>
                <a:rPr lang="en-US" altLang="zh-CN"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QQ:1298199564</a:t>
              </a:r>
              <a:endPar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pic>
          <p:nvPicPr>
            <p:cNvPr id="27" name="图片 26"/>
            <p:cNvPicPr>
              <a:picLocks noChangeAspect="1"/>
            </p:cNvPicPr>
            <p:nvPr/>
          </p:nvPicPr>
          <p:blipFill>
            <a:blip r:embed="rId7"/>
            <a:stretch>
              <a:fillRect/>
            </a:stretch>
          </p:blipFill>
          <p:spPr>
            <a:xfrm>
              <a:off x="9197633" y="4154425"/>
              <a:ext cx="4254345" cy="4198367"/>
            </a:xfrm>
            <a:prstGeom prst="rect">
              <a:avLst/>
            </a:prstGeom>
          </p:spPr>
        </p:pic>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3" presetClass="entr" presetSubtype="32"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strVal val="4*#ppt_w"/>
                                          </p:val>
                                        </p:tav>
                                        <p:tav tm="100000">
                                          <p:val>
                                            <p:strVal val="#ppt_w"/>
                                          </p:val>
                                        </p:tav>
                                      </p:tavLst>
                                    </p:anim>
                                    <p:anim calcmode="lin" valueType="num">
                                      <p:cBhvr>
                                        <p:cTn id="57" dur="500" fill="hold"/>
                                        <p:tgtEl>
                                          <p:spTgt spid="22"/>
                                        </p:tgtEl>
                                        <p:attrNameLst>
                                          <p:attrName>ppt_h</p:attrName>
                                        </p:attrNameLst>
                                      </p:cBhvr>
                                      <p:tavLst>
                                        <p:tav tm="0">
                                          <p:val>
                                            <p:strVal val="4*#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3" presetClass="entr" presetSubtype="32" fill="hold" nodeType="click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p:cTn id="62" dur="500" fill="hold"/>
                                        <p:tgtEl>
                                          <p:spTgt spid="43"/>
                                        </p:tgtEl>
                                        <p:attrNameLst>
                                          <p:attrName>ppt_w</p:attrName>
                                        </p:attrNameLst>
                                      </p:cBhvr>
                                      <p:tavLst>
                                        <p:tav tm="0">
                                          <p:val>
                                            <p:strVal val="4*#ppt_w"/>
                                          </p:val>
                                        </p:tav>
                                        <p:tav tm="100000">
                                          <p:val>
                                            <p:strVal val="#ppt_w"/>
                                          </p:val>
                                        </p:tav>
                                      </p:tavLst>
                                    </p:anim>
                                    <p:anim calcmode="lin" valueType="num">
                                      <p:cBhvr>
                                        <p:cTn id="63" dur="500" fill="hold"/>
                                        <p:tgtEl>
                                          <p:spTgt spid="43"/>
                                        </p:tgtEl>
                                        <p:attrNameLst>
                                          <p:attrName>ppt_h</p:attrName>
                                        </p:attrNameLst>
                                      </p:cBhvr>
                                      <p:tavLst>
                                        <p:tav tm="0">
                                          <p:val>
                                            <p:strVal val="4*#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3" presetClass="entr" presetSubtype="32" fill="hold" nodeType="click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strVal val="4*#ppt_w"/>
                                          </p:val>
                                        </p:tav>
                                        <p:tav tm="100000">
                                          <p:val>
                                            <p:strVal val="#ppt_w"/>
                                          </p:val>
                                        </p:tav>
                                      </p:tavLst>
                                    </p:anim>
                                    <p:anim calcmode="lin" valueType="num">
                                      <p:cBhvr>
                                        <p:cTn id="69" dur="500" fill="hold"/>
                                        <p:tgtEl>
                                          <p:spTgt spid="33"/>
                                        </p:tgtEl>
                                        <p:attrNameLst>
                                          <p:attrName>ppt_h</p:attrName>
                                        </p:attrNameLst>
                                      </p:cBhvr>
                                      <p:tavLst>
                                        <p:tav tm="0">
                                          <p:val>
                                            <p:strVal val="4*#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41" presetClass="entr" presetSubtype="0" fill="hold" grpId="0" nodeType="clickEffect">
                                  <p:stCondLst>
                                    <p:cond delay="0"/>
                                  </p:stCondLst>
                                  <p:iterate type="lt">
                                    <p:tmPct val="10000"/>
                                  </p:iterate>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23"/>
                                        </p:tgtEl>
                                        <p:attrNameLst>
                                          <p:attrName>ppt_y</p:attrName>
                                        </p:attrNameLst>
                                      </p:cBhvr>
                                      <p:tavLst>
                                        <p:tav tm="0">
                                          <p:val>
                                            <p:strVal val="#ppt_y"/>
                                          </p:val>
                                        </p:tav>
                                        <p:tav tm="100000">
                                          <p:val>
                                            <p:strVal val="#ppt_y"/>
                                          </p:val>
                                        </p:tav>
                                      </p:tavLst>
                                    </p:anim>
                                    <p:anim calcmode="lin" valueType="num">
                                      <p:cBhvr>
                                        <p:cTn id="7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9" grpId="0"/>
      <p:bldP spid="37" grpId="0" bldLvl="0" animBg="1"/>
      <p:bldP spid="38" grpId="0" bldLvl="0" animBg="1"/>
      <p:bldP spid="39" grpId="0" bldLvl="0" animBg="1"/>
      <p:bldP spid="40" grpId="0" bldLvl="0" animBg="1"/>
      <p:bldP spid="41" grpId="0" bldLvl="0" animBg="1"/>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5011021" y="1329547"/>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62487" y="1646402"/>
            <a:ext cx="1467068"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smtClean="0">
                <a:solidFill>
                  <a:srgbClr val="F8F8F8"/>
                </a:solidFill>
                <a:latin typeface="黑体" panose="02010609060101010101" pitchFamily="49" charset="-122"/>
                <a:ea typeface="黑体" panose="02010609060101010101" pitchFamily="49" charset="-122"/>
              </a:rPr>
              <a:t>03</a:t>
            </a:r>
            <a:endParaRPr lang="zh-CN" altLang="en-US" sz="10002" dirty="0">
              <a:solidFill>
                <a:srgbClr val="F8F8F8"/>
              </a:solidFill>
              <a:latin typeface="黑体" panose="02010609060101010101" pitchFamily="49" charset="-122"/>
              <a:ea typeface="黑体" panose="02010609060101010101" pitchFamily="49"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1927690" y="4335560"/>
            <a:ext cx="8561580" cy="385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5" dirty="0" smtClean="0">
                <a:solidFill>
                  <a:srgbClr val="FF0000"/>
                </a:solidFill>
                <a:latin typeface="思源黑体 CN Bold" panose="020B0800000000000000" pitchFamily="34" charset="-122"/>
                <a:ea typeface="思源黑体 CN Bold" panose="020B0800000000000000" pitchFamily="34" charset="-122"/>
                <a:sym typeface="+mn-ea"/>
              </a:rPr>
              <a:t>为什么</a:t>
            </a:r>
            <a:r>
              <a:rPr lang="en-US" altLang="zh-CN" sz="1905" dirty="0" smtClean="0">
                <a:solidFill>
                  <a:srgbClr val="FF0000"/>
                </a:solidFill>
                <a:latin typeface="思源黑体 CN Bold" panose="020B0800000000000000" pitchFamily="34" charset="-122"/>
                <a:ea typeface="思源黑体 CN Bold" panose="020B0800000000000000" pitchFamily="34" charset="-122"/>
                <a:sym typeface="+mn-ea"/>
              </a:rPr>
              <a:t>Android10.0 9.0 8.0</a:t>
            </a:r>
            <a:r>
              <a:rPr lang="zh-CN" altLang="en-US" sz="1905" dirty="0" smtClean="0">
                <a:solidFill>
                  <a:srgbClr val="FF0000"/>
                </a:solidFill>
                <a:latin typeface="思源黑体 CN Bold" panose="020B0800000000000000" pitchFamily="34" charset="-122"/>
                <a:ea typeface="思源黑体 CN Bold" panose="020B0800000000000000" pitchFamily="34" charset="-122"/>
                <a:sym typeface="+mn-ea"/>
              </a:rPr>
              <a:t>比</a:t>
            </a:r>
            <a:r>
              <a:rPr lang="en-US" altLang="zh-CN" sz="1905" dirty="0" smtClean="0">
                <a:solidFill>
                  <a:srgbClr val="FF0000"/>
                </a:solidFill>
                <a:latin typeface="思源黑体 CN Bold" panose="020B0800000000000000" pitchFamily="34" charset="-122"/>
                <a:ea typeface="思源黑体 CN Bold" panose="020B0800000000000000" pitchFamily="34" charset="-122"/>
                <a:sym typeface="+mn-ea"/>
              </a:rPr>
              <a:t>7.0</a:t>
            </a:r>
            <a:r>
              <a:rPr lang="zh-CN" altLang="en-US" sz="1905" dirty="0" smtClean="0">
                <a:solidFill>
                  <a:srgbClr val="FF0000"/>
                </a:solidFill>
                <a:latin typeface="思源黑体 CN Bold" panose="020B0800000000000000" pitchFamily="34" charset="-122"/>
                <a:ea typeface="思源黑体 CN Bold" panose="020B0800000000000000" pitchFamily="34" charset="-122"/>
                <a:sym typeface="+mn-ea"/>
              </a:rPr>
              <a:t>块一倍</a:t>
            </a:r>
            <a:endParaRPr lang="zh-CN" altLang="en-US" sz="1905" dirty="0">
              <a:solidFill>
                <a:srgbClr val="FF0000"/>
              </a:solidFill>
              <a:latin typeface="思源黑体 CN Bold" panose="020B0800000000000000" pitchFamily="34" charset="-122"/>
              <a:ea typeface="思源黑体 CN Bold" panose="020B0800000000000000" pitchFamily="34" charset="-122"/>
              <a:sym typeface="+mn-ea"/>
            </a:endParaRPr>
          </a:p>
        </p:txBody>
      </p:sp>
    </p:spTree>
    <p:extLst>
      <p:ext uri="{BB962C8B-B14F-4D97-AF65-F5344CB8AC3E}">
        <p14:creationId xmlns:p14="http://schemas.microsoft.com/office/powerpoint/2010/main" val="546441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1270" y="213330"/>
            <a:ext cx="11429508" cy="582516"/>
          </a:xfrm>
        </p:spPr>
        <p:txBody>
          <a:bodyPr/>
          <a:lstStyle/>
          <a:p>
            <a:r>
              <a:rPr lang="zh-CN" altLang="en-US" sz="3792" dirty="0" smtClean="0"/>
              <a:t>快</a:t>
            </a:r>
            <a:r>
              <a:rPr lang="en-US" altLang="zh-CN" sz="3792" dirty="0" smtClean="0"/>
              <a:t>50%</a:t>
            </a:r>
            <a:r>
              <a:rPr lang="zh-CN" altLang="en-US" sz="3792" dirty="0" smtClean="0"/>
              <a:t>的原因</a:t>
            </a:r>
            <a:endParaRPr lang="zh-CN" altLang="en-US" sz="3492"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5430" y="1099690"/>
            <a:ext cx="1523198" cy="1517052"/>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19408" y="3216079"/>
            <a:ext cx="992729" cy="793356"/>
          </a:xfrm>
          <a:prstGeom prst="rect">
            <a:avLst/>
          </a:prstGeom>
        </p:spPr>
      </p:pic>
      <p:pic>
        <p:nvPicPr>
          <p:cNvPr id="13" name="图片 12"/>
          <p:cNvPicPr>
            <a:picLocks noChangeAspect="1"/>
          </p:cNvPicPr>
          <p:nvPr/>
        </p:nvPicPr>
        <p:blipFill>
          <a:blip r:embed="rId4"/>
          <a:stretch>
            <a:fillRect/>
          </a:stretch>
        </p:blipFill>
        <p:spPr>
          <a:xfrm>
            <a:off x="4920822" y="5167015"/>
            <a:ext cx="7189902" cy="1636931"/>
          </a:xfrm>
          <a:prstGeom prst="rect">
            <a:avLst/>
          </a:prstGeom>
        </p:spPr>
      </p:pic>
      <p:cxnSp>
        <p:nvCxnSpPr>
          <p:cNvPr id="19" name="直接箭头连接符 18"/>
          <p:cNvCxnSpPr>
            <a:stCxn id="4" idx="2"/>
          </p:cNvCxnSpPr>
          <p:nvPr/>
        </p:nvCxnSpPr>
        <p:spPr>
          <a:xfrm>
            <a:off x="8587029" y="2616742"/>
            <a:ext cx="0" cy="59933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6200000" flipH="1">
            <a:off x="5432307" y="3167689"/>
            <a:ext cx="1118221" cy="3091015"/>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a:endCxn id="13" idx="0"/>
          </p:cNvCxnSpPr>
          <p:nvPr/>
        </p:nvCxnSpPr>
        <p:spPr>
          <a:xfrm>
            <a:off x="6747690" y="4082928"/>
            <a:ext cx="1768083" cy="1084087"/>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肘形连接符 29"/>
          <p:cNvCxnSpPr>
            <a:endCxn id="13" idx="0"/>
          </p:cNvCxnSpPr>
          <p:nvPr/>
        </p:nvCxnSpPr>
        <p:spPr>
          <a:xfrm rot="5400000">
            <a:off x="10057443" y="2748958"/>
            <a:ext cx="876389" cy="3959728"/>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肘形连接符 31"/>
          <p:cNvCxnSpPr>
            <a:endCxn id="13" idx="0"/>
          </p:cNvCxnSpPr>
          <p:nvPr/>
        </p:nvCxnSpPr>
        <p:spPr>
          <a:xfrm rot="5400000">
            <a:off x="8798969" y="4007431"/>
            <a:ext cx="876389" cy="1442781"/>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8480274" y="2683598"/>
            <a:ext cx="0" cy="4340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389697" y="3077694"/>
            <a:ext cx="2250014" cy="544670"/>
          </a:xfrm>
          <a:prstGeom prst="rect">
            <a:avLst/>
          </a:prstGeom>
        </p:spPr>
        <p:txBody>
          <a:bodyPr vert="horz" wrap="square" lIns="48386" tIns="24193" rIns="48386" bIns="24193" rtlCol="0">
            <a:normAutofit/>
          </a:bodyPr>
          <a:lstStyle/>
          <a:p>
            <a:pPr algn="ctr">
              <a:lnSpc>
                <a:spcPct val="150000"/>
              </a:lnSpc>
            </a:pPr>
            <a:endParaRPr lang="zh-CN" altLang="en-US" sz="1693"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50" name="文本框 49"/>
          <p:cNvSpPr txBox="1"/>
          <p:nvPr/>
        </p:nvSpPr>
        <p:spPr>
          <a:xfrm>
            <a:off x="11638559" y="5606145"/>
            <a:ext cx="2001727" cy="929896"/>
          </a:xfrm>
          <a:prstGeom prst="rect">
            <a:avLst/>
          </a:prstGeom>
        </p:spPr>
        <p:txBody>
          <a:bodyPr vert="horz" wrap="square" lIns="48386" tIns="24193" rIns="48386" bIns="24193" rtlCol="0">
            <a:normAutofit/>
          </a:bodyPr>
          <a:lstStyle/>
          <a:p>
            <a:pPr algn="ctr">
              <a:lnSpc>
                <a:spcPct val="150000"/>
              </a:lnSpc>
            </a:pPr>
            <a:r>
              <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主内存</a:t>
            </a:r>
          </a:p>
        </p:txBody>
      </p:sp>
      <p:sp>
        <p:nvSpPr>
          <p:cNvPr id="56" name="圆角矩形 55"/>
          <p:cNvSpPr/>
          <p:nvPr/>
        </p:nvSpPr>
        <p:spPr>
          <a:xfrm>
            <a:off x="5214108" y="5301688"/>
            <a:ext cx="2476898" cy="1016386"/>
          </a:xfrm>
          <a:prstGeom prst="roundRect">
            <a:avLst>
              <a:gd name="adj" fmla="val 25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5" dirty="0"/>
              <a:t>方法区</a:t>
            </a:r>
          </a:p>
        </p:txBody>
      </p:sp>
      <p:sp>
        <p:nvSpPr>
          <p:cNvPr id="57" name="圆角矩形 56"/>
          <p:cNvSpPr/>
          <p:nvPr/>
        </p:nvSpPr>
        <p:spPr>
          <a:xfrm>
            <a:off x="7809475" y="5311667"/>
            <a:ext cx="2476898" cy="1016386"/>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a:t>堆区</a:t>
            </a:r>
          </a:p>
        </p:txBody>
      </p:sp>
      <p:sp>
        <p:nvSpPr>
          <p:cNvPr id="55" name="文本框 54"/>
          <p:cNvSpPr txBox="1"/>
          <p:nvPr/>
        </p:nvSpPr>
        <p:spPr>
          <a:xfrm>
            <a:off x="5214108" y="5399514"/>
            <a:ext cx="4492524"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0000: new-instance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0002: invoke-direct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0005: return-object v0</a:t>
            </a: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59" name="菱形 58"/>
          <p:cNvSpPr/>
          <p:nvPr/>
        </p:nvSpPr>
        <p:spPr>
          <a:xfrm>
            <a:off x="2586292" y="4434662"/>
            <a:ext cx="2438844" cy="91793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3" dirty="0"/>
              <a:t>执行引擎</a:t>
            </a:r>
          </a:p>
        </p:txBody>
      </p:sp>
      <p:cxnSp>
        <p:nvCxnSpPr>
          <p:cNvPr id="71" name="直接箭头连接符 70"/>
          <p:cNvCxnSpPr>
            <a:endCxn id="13" idx="0"/>
          </p:cNvCxnSpPr>
          <p:nvPr/>
        </p:nvCxnSpPr>
        <p:spPr>
          <a:xfrm>
            <a:off x="8508121" y="4009434"/>
            <a:ext cx="7652" cy="11575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6940640" y="2759861"/>
            <a:ext cx="745193" cy="1674061"/>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a:t>栈区</a:t>
            </a:r>
          </a:p>
        </p:txBody>
      </p:sp>
      <p:sp>
        <p:nvSpPr>
          <p:cNvPr id="75" name="文本框 74"/>
          <p:cNvSpPr txBox="1"/>
          <p:nvPr/>
        </p:nvSpPr>
        <p:spPr>
          <a:xfrm>
            <a:off x="7571472" y="593782"/>
            <a:ext cx="2001727" cy="929896"/>
          </a:xfrm>
          <a:prstGeom prst="rect">
            <a:avLst/>
          </a:prstGeom>
        </p:spPr>
        <p:txBody>
          <a:bodyPr vert="horz" wrap="square" lIns="48386" tIns="24193" rIns="48386" bIns="24193" rtlCol="0">
            <a:normAutofit/>
          </a:bodyPr>
          <a:lstStyle/>
          <a:p>
            <a:pPr algn="ctr">
              <a:lnSpc>
                <a:spcPct val="150000"/>
              </a:lnSpc>
            </a:pPr>
            <a:r>
              <a:rPr lang="en-US" altLang="zh-CN" sz="2117" b="1" dirty="0" err="1">
                <a:solidFill>
                  <a:srgbClr val="1577BA"/>
                </a:solidFill>
                <a:latin typeface="思源黑体 CN Normal" panose="020B0400000000000000" pitchFamily="34" charset="-122"/>
                <a:ea typeface="思源黑体 CN Normal" panose="020B0400000000000000" pitchFamily="34" charset="-122"/>
                <a:cs typeface="Source Han Sans CN Normal" charset="-122"/>
              </a:rPr>
              <a:t>cpu</a:t>
            </a:r>
            <a:endPar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76" name="文本框 75"/>
          <p:cNvSpPr txBox="1"/>
          <p:nvPr/>
        </p:nvSpPr>
        <p:spPr>
          <a:xfrm>
            <a:off x="8934095" y="3275644"/>
            <a:ext cx="2001727" cy="929896"/>
          </a:xfrm>
          <a:prstGeom prst="rect">
            <a:avLst/>
          </a:prstGeom>
        </p:spPr>
        <p:txBody>
          <a:bodyPr vert="horz" wrap="square" lIns="48386" tIns="24193" rIns="48386" bIns="24193" rtlCol="0">
            <a:normAutofit/>
          </a:bodyPr>
          <a:lstStyle/>
          <a:p>
            <a:pPr algn="ctr">
              <a:lnSpc>
                <a:spcPct val="150000"/>
              </a:lnSpc>
            </a:pPr>
            <a:r>
              <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高速缓冲区</a:t>
            </a:r>
          </a:p>
        </p:txBody>
      </p:sp>
      <p:cxnSp>
        <p:nvCxnSpPr>
          <p:cNvPr id="70" name="肘形连接符 69"/>
          <p:cNvCxnSpPr>
            <a:endCxn id="59" idx="2"/>
          </p:cNvCxnSpPr>
          <p:nvPr/>
        </p:nvCxnSpPr>
        <p:spPr>
          <a:xfrm rot="10800000">
            <a:off x="6302026" y="5352600"/>
            <a:ext cx="1589713" cy="34619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532444" y="2890470"/>
            <a:ext cx="4140006" cy="1544192"/>
            <a:chOff x="897184" y="8000779"/>
            <a:chExt cx="7823846" cy="2918235"/>
          </a:xfrm>
        </p:grpSpPr>
        <p:cxnSp>
          <p:nvCxnSpPr>
            <p:cNvPr id="31" name="肘形连接符 30"/>
            <p:cNvCxnSpPr>
              <a:stCxn id="59" idx="0"/>
              <a:endCxn id="34" idx="3"/>
            </p:cNvCxnSpPr>
            <p:nvPr/>
          </p:nvCxnSpPr>
          <p:spPr>
            <a:xfrm rot="16200000" flipV="1">
              <a:off x="2090887" y="7816656"/>
              <a:ext cx="2156683" cy="404803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97184" y="8000779"/>
              <a:ext cx="7823846" cy="780757"/>
            </a:xfrm>
            <a:prstGeom prst="rect">
              <a:avLst/>
            </a:prstGeom>
          </p:spPr>
          <p:txBody>
            <a:bodyPr vert="horz" wrap="square" lIns="48386" tIns="24193" rIns="48386" bIns="24193" rtlCol="0">
              <a:normAutofit/>
            </a:bodyPr>
            <a:lstStyle/>
            <a:p>
              <a:pPr algn="ctr">
                <a:lnSpc>
                  <a:spcPct val="150000"/>
                </a:lnSpc>
              </a:pPr>
              <a:r>
                <a:rPr lang="zh-CN" altLang="en-US"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寻找到</a:t>
              </a:r>
              <a:r>
                <a:rPr lang="en-US" altLang="zh-CN" sz="1270" dirty="0" err="1"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ArtMethod</a:t>
              </a:r>
              <a:r>
                <a:rPr lang="en-US" altLang="zh-CN"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 </a:t>
              </a:r>
              <a:r>
                <a:rPr lang="zh-CN" altLang="en-US"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中</a:t>
              </a:r>
              <a:r>
                <a:rPr lang="en-US" altLang="zh-CN"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data</a:t>
              </a:r>
              <a:r>
                <a:rPr lang="zh-CN" altLang="en-US"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结果，</a:t>
              </a:r>
              <a:r>
                <a:rPr lang="zh-CN" altLang="en-US"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直接将结果返回</a:t>
              </a:r>
              <a:endPar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grpSp>
      <p:sp>
        <p:nvSpPr>
          <p:cNvPr id="34" name="圆角矩形 33"/>
          <p:cNvSpPr/>
          <p:nvPr/>
        </p:nvSpPr>
        <p:spPr>
          <a:xfrm>
            <a:off x="50451" y="2900632"/>
            <a:ext cx="1613237" cy="785629"/>
          </a:xfrm>
          <a:prstGeom prst="roundRect">
            <a:avLst>
              <a:gd name="adj" fmla="val 2562"/>
            </a:avLst>
          </a:prstGeom>
          <a:solidFill>
            <a:schemeClr val="tx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smtClean="0"/>
              <a:t>调用层</a:t>
            </a:r>
            <a:endParaRPr lang="zh-CN" altLang="en-US" sz="1905" dirty="0"/>
          </a:p>
        </p:txBody>
      </p:sp>
      <p:cxnSp>
        <p:nvCxnSpPr>
          <p:cNvPr id="5" name="肘形连接符 4"/>
          <p:cNvCxnSpPr>
            <a:stCxn id="34" idx="2"/>
            <a:endCxn id="59" idx="1"/>
          </p:cNvCxnSpPr>
          <p:nvPr/>
        </p:nvCxnSpPr>
        <p:spPr>
          <a:xfrm rot="16200000" flipH="1">
            <a:off x="1117997" y="3425334"/>
            <a:ext cx="1207368" cy="172922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6270817"/>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300" fill="hold"/>
                                        <p:tgtEl>
                                          <p:spTgt spid="56"/>
                                        </p:tgtEl>
                                        <p:attrNameLst>
                                          <p:attrName>ppt_x</p:attrName>
                                        </p:attrNameLst>
                                      </p:cBhvr>
                                      <p:tavLst>
                                        <p:tav tm="0">
                                          <p:val>
                                            <p:strVal val="#ppt_x"/>
                                          </p:val>
                                        </p:tav>
                                        <p:tav tm="100000">
                                          <p:val>
                                            <p:strVal val="#ppt_x"/>
                                          </p:val>
                                        </p:tav>
                                      </p:tavLst>
                                    </p:anim>
                                    <p:anim calcmode="lin" valueType="num">
                                      <p:cBhvr additive="base">
                                        <p:cTn id="8" dur="300" fill="hold"/>
                                        <p:tgtEl>
                                          <p:spTgt spid="5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300" fill="hold"/>
                                        <p:tgtEl>
                                          <p:spTgt spid="57"/>
                                        </p:tgtEl>
                                        <p:attrNameLst>
                                          <p:attrName>ppt_x</p:attrName>
                                        </p:attrNameLst>
                                      </p:cBhvr>
                                      <p:tavLst>
                                        <p:tav tm="0">
                                          <p:val>
                                            <p:strVal val="#ppt_x"/>
                                          </p:val>
                                        </p:tav>
                                        <p:tav tm="100000">
                                          <p:val>
                                            <p:strVal val="#ppt_x"/>
                                          </p:val>
                                        </p:tav>
                                      </p:tavLst>
                                    </p:anim>
                                    <p:anim calcmode="lin" valueType="num">
                                      <p:cBhvr additive="base">
                                        <p:cTn id="12" dur="3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300" fill="hold"/>
                                        <p:tgtEl>
                                          <p:spTgt spid="59"/>
                                        </p:tgtEl>
                                        <p:attrNameLst>
                                          <p:attrName>ppt_x</p:attrName>
                                        </p:attrNameLst>
                                      </p:cBhvr>
                                      <p:tavLst>
                                        <p:tav tm="0">
                                          <p:val>
                                            <p:strVal val="#ppt_x"/>
                                          </p:val>
                                        </p:tav>
                                        <p:tav tm="100000">
                                          <p:val>
                                            <p:strVal val="#ppt_x"/>
                                          </p:val>
                                        </p:tav>
                                      </p:tavLst>
                                    </p:anim>
                                    <p:anim calcmode="lin" valueType="num">
                                      <p:cBhvr additive="base">
                                        <p:cTn id="23" dur="3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path" presetSubtype="0" accel="50000" decel="50000" fill="hold" grpId="1" nodeType="clickEffect">
                                  <p:stCondLst>
                                    <p:cond delay="0"/>
                                  </p:stCondLst>
                                  <p:childTnLst>
                                    <p:animMotion origin="layout" path="M -2.20836E-6 2.30279E-7 L -0.05305 2.30279E-7 C -0.07683 2.30279E-7 -0.10604 -0.0659 -0.10604 -0.1193 L -0.10604 -0.238 " pathEditMode="relative" rAng="0" ptsTypes="AAAA">
                                      <p:cBhvr>
                                        <p:cTn id="27" dur="2000" fill="hold"/>
                                        <p:tgtEl>
                                          <p:spTgt spid="55"/>
                                        </p:tgtEl>
                                        <p:attrNameLst>
                                          <p:attrName>ppt_x</p:attrName>
                                          <p:attrName>ppt_y</p:attrName>
                                        </p:attrNameLst>
                                      </p:cBhvr>
                                      <p:rCtr x="-5306" y="-11906"/>
                                    </p:animMotion>
                                  </p:childTnLst>
                                </p:cTn>
                              </p:par>
                              <p:par>
                                <p:cTn id="28" presetID="1" presetClass="exit" presetSubtype="0" fill="hold" grpId="2" nodeType="withEffect">
                                  <p:stCondLst>
                                    <p:cond delay="0"/>
                                  </p:stCondLst>
                                  <p:childTnLst>
                                    <p:set>
                                      <p:cBhvr>
                                        <p:cTn id="29" dur="1" fill="hold">
                                          <p:stCondLst>
                                            <p:cond delay="0"/>
                                          </p:stCondLst>
                                        </p:cTn>
                                        <p:tgtEl>
                                          <p:spTgt spid="55"/>
                                        </p:tgtEl>
                                        <p:attrNameLst>
                                          <p:attrName>style.visibility</p:attrName>
                                        </p:attrNameLst>
                                      </p:cBhvr>
                                      <p:to>
                                        <p:strVal val="hidden"/>
                                      </p:to>
                                    </p:set>
                                  </p:childTnLst>
                                </p:cTn>
                              </p:par>
                              <p:par>
                                <p:cTn id="30" presetID="2" presetClass="entr" presetSubtype="4" fill="hold" grpId="0" nodeType="with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300" fill="hold"/>
                                        <p:tgtEl>
                                          <p:spTgt spid="73"/>
                                        </p:tgtEl>
                                        <p:attrNameLst>
                                          <p:attrName>ppt_x</p:attrName>
                                        </p:attrNameLst>
                                      </p:cBhvr>
                                      <p:tavLst>
                                        <p:tav tm="0">
                                          <p:val>
                                            <p:strVal val="#ppt_x"/>
                                          </p:val>
                                        </p:tav>
                                        <p:tav tm="100000">
                                          <p:val>
                                            <p:strVal val="#ppt_x"/>
                                          </p:val>
                                        </p:tav>
                                      </p:tavLst>
                                    </p:anim>
                                    <p:anim calcmode="lin" valueType="num">
                                      <p:cBhvr additive="base">
                                        <p:cTn id="33" dur="3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300" fill="hold"/>
                                        <p:tgtEl>
                                          <p:spTgt spid="29"/>
                                        </p:tgtEl>
                                        <p:attrNameLst>
                                          <p:attrName>ppt_x</p:attrName>
                                        </p:attrNameLst>
                                      </p:cBhvr>
                                      <p:tavLst>
                                        <p:tav tm="0">
                                          <p:val>
                                            <p:strVal val="#ppt_x"/>
                                          </p:val>
                                        </p:tav>
                                        <p:tav tm="100000">
                                          <p:val>
                                            <p:strVal val="#ppt_x"/>
                                          </p:val>
                                        </p:tav>
                                      </p:tavLst>
                                    </p:anim>
                                    <p:anim calcmode="lin" valueType="num">
                                      <p:cBhvr additive="base">
                                        <p:cTn id="39" dur="3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300" fill="hold"/>
                                        <p:tgtEl>
                                          <p:spTgt spid="34"/>
                                        </p:tgtEl>
                                        <p:attrNameLst>
                                          <p:attrName>ppt_x</p:attrName>
                                        </p:attrNameLst>
                                      </p:cBhvr>
                                      <p:tavLst>
                                        <p:tav tm="0">
                                          <p:val>
                                            <p:strVal val="#ppt_x"/>
                                          </p:val>
                                        </p:tav>
                                        <p:tav tm="100000">
                                          <p:val>
                                            <p:strVal val="#ppt_x"/>
                                          </p:val>
                                        </p:tav>
                                      </p:tavLst>
                                    </p:anim>
                                    <p:anim calcmode="lin" valueType="num">
                                      <p:cBhvr additive="base">
                                        <p:cTn id="43" dur="3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5" grpId="0"/>
      <p:bldP spid="55" grpId="1"/>
      <p:bldP spid="55" grpId="2"/>
      <p:bldP spid="59" grpId="0" animBg="1"/>
      <p:bldP spid="73" grpId="0" animBg="1"/>
      <p:bldP spid="3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5011021" y="1329547"/>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62487" y="1646402"/>
            <a:ext cx="1467068"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smtClean="0">
                <a:solidFill>
                  <a:srgbClr val="F8F8F8"/>
                </a:solidFill>
                <a:latin typeface="黑体" panose="02010609060101010101" pitchFamily="49" charset="-122"/>
                <a:ea typeface="黑体" panose="02010609060101010101" pitchFamily="49" charset="-122"/>
              </a:rPr>
              <a:t>04</a:t>
            </a:r>
            <a:endParaRPr lang="zh-CN" altLang="en-US" sz="10002" dirty="0">
              <a:solidFill>
                <a:srgbClr val="F8F8F8"/>
              </a:solidFill>
              <a:latin typeface="黑体" panose="02010609060101010101" pitchFamily="49" charset="-122"/>
              <a:ea typeface="黑体" panose="02010609060101010101" pitchFamily="49"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1927690" y="4335560"/>
            <a:ext cx="8561580" cy="385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5" dirty="0" smtClean="0">
                <a:solidFill>
                  <a:srgbClr val="FF0000"/>
                </a:solidFill>
                <a:latin typeface="思源黑体 CN Bold" panose="020B0800000000000000" pitchFamily="34" charset="-122"/>
                <a:ea typeface="思源黑体 CN Bold" panose="020B0800000000000000" pitchFamily="34" charset="-122"/>
                <a:sym typeface="+mn-ea"/>
              </a:rPr>
              <a:t>什么是</a:t>
            </a:r>
            <a:r>
              <a:rPr lang="en-US" altLang="zh-CN" sz="1905" dirty="0" err="1" smtClean="0">
                <a:solidFill>
                  <a:srgbClr val="FF0000"/>
                </a:solidFill>
                <a:latin typeface="思源黑体 CN Bold" panose="020B0800000000000000" pitchFamily="34" charset="-122"/>
                <a:ea typeface="思源黑体 CN Bold" panose="020B0800000000000000" pitchFamily="34" charset="-122"/>
                <a:sym typeface="+mn-ea"/>
              </a:rPr>
              <a:t>ArtMethod</a:t>
            </a:r>
            <a:r>
              <a:rPr lang="en-US" altLang="zh-CN" sz="1905" dirty="0" smtClean="0">
                <a:solidFill>
                  <a:srgbClr val="FF0000"/>
                </a:solidFill>
                <a:latin typeface="思源黑体 CN Bold" panose="020B0800000000000000" pitchFamily="34" charset="-122"/>
                <a:ea typeface="思源黑体 CN Bold" panose="020B0800000000000000" pitchFamily="34" charset="-122"/>
                <a:sym typeface="+mn-ea"/>
              </a:rPr>
              <a:t>,</a:t>
            </a:r>
            <a:r>
              <a:rPr lang="zh-CN" altLang="en-US" sz="1905" dirty="0" smtClean="0">
                <a:solidFill>
                  <a:srgbClr val="FF0000"/>
                </a:solidFill>
                <a:latin typeface="思源黑体 CN Bold" panose="020B0800000000000000" pitchFamily="34" charset="-122"/>
                <a:ea typeface="思源黑体 CN Bold" panose="020B0800000000000000" pitchFamily="34" charset="-122"/>
                <a:sym typeface="+mn-ea"/>
              </a:rPr>
              <a:t>类中在内存中的分布是什么样的</a:t>
            </a:r>
            <a:endParaRPr lang="zh-CN" altLang="en-US" sz="1905" dirty="0">
              <a:solidFill>
                <a:srgbClr val="FF0000"/>
              </a:solidFill>
              <a:latin typeface="思源黑体 CN Bold" panose="020B0800000000000000" pitchFamily="34" charset="-122"/>
              <a:ea typeface="思源黑体 CN Bold" panose="020B0800000000000000" pitchFamily="34" charset="-122"/>
              <a:sym typeface="+mn-ea"/>
            </a:endParaRPr>
          </a:p>
        </p:txBody>
      </p:sp>
    </p:spTree>
    <p:extLst>
      <p:ext uri="{BB962C8B-B14F-4D97-AF65-F5344CB8AC3E}">
        <p14:creationId xmlns:p14="http://schemas.microsoft.com/office/powerpoint/2010/main" val="32488188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1270" y="213330"/>
            <a:ext cx="11429508" cy="582516"/>
          </a:xfrm>
        </p:spPr>
        <p:txBody>
          <a:bodyPr/>
          <a:lstStyle/>
          <a:p>
            <a:r>
              <a:rPr lang="en-US" altLang="zh-CN" sz="3792" dirty="0" err="1" smtClean="0"/>
              <a:t>ArtMethod</a:t>
            </a:r>
            <a:r>
              <a:rPr lang="zh-CN" altLang="en-US" sz="3792" dirty="0" smtClean="0"/>
              <a:t>内存分布</a:t>
            </a:r>
            <a:endParaRPr lang="zh-CN" altLang="en-US" sz="3492" dirty="0"/>
          </a:p>
        </p:txBody>
      </p:sp>
      <p:sp>
        <p:nvSpPr>
          <p:cNvPr id="56" name="圆角矩形 55"/>
          <p:cNvSpPr/>
          <p:nvPr/>
        </p:nvSpPr>
        <p:spPr>
          <a:xfrm>
            <a:off x="1925961" y="1587815"/>
            <a:ext cx="4376063" cy="3048840"/>
          </a:xfrm>
          <a:prstGeom prst="roundRect">
            <a:avLst>
              <a:gd name="adj" fmla="val 25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dirty="0"/>
          </a:p>
        </p:txBody>
      </p:sp>
      <p:sp>
        <p:nvSpPr>
          <p:cNvPr id="3" name="矩形 2"/>
          <p:cNvSpPr/>
          <p:nvPr/>
        </p:nvSpPr>
        <p:spPr>
          <a:xfrm>
            <a:off x="2015927" y="1915059"/>
            <a:ext cx="1431636" cy="231832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dirty="0"/>
          </a:p>
        </p:txBody>
      </p:sp>
      <p:sp>
        <p:nvSpPr>
          <p:cNvPr id="6" name="文本框 5"/>
          <p:cNvSpPr txBox="1"/>
          <p:nvPr/>
        </p:nvSpPr>
        <p:spPr>
          <a:xfrm>
            <a:off x="1925962" y="1242305"/>
            <a:ext cx="1801091" cy="662489"/>
          </a:xfrm>
          <a:prstGeom prst="rect">
            <a:avLst/>
          </a:prstGeom>
          <a:noFill/>
        </p:spPr>
        <p:txBody>
          <a:bodyPr wrap="square" rtlCol="0">
            <a:spAutoFit/>
          </a:bodyPr>
          <a:lstStyle/>
          <a:p>
            <a:r>
              <a:rPr lang="zh-CN" altLang="en-US" dirty="0"/>
              <a:t>方法区</a:t>
            </a:r>
          </a:p>
          <a:p>
            <a:endParaRPr lang="zh-CN" altLang="en-US" dirty="0"/>
          </a:p>
        </p:txBody>
      </p:sp>
      <p:sp>
        <p:nvSpPr>
          <p:cNvPr id="36" name="圆角矩形 35"/>
          <p:cNvSpPr/>
          <p:nvPr/>
        </p:nvSpPr>
        <p:spPr>
          <a:xfrm>
            <a:off x="2015926" y="1904838"/>
            <a:ext cx="1401220" cy="621392"/>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400" dirty="0" err="1" smtClean="0"/>
              <a:t>ArtMethod</a:t>
            </a:r>
            <a:endParaRPr lang="zh-CN" altLang="en-US" sz="1400" dirty="0"/>
          </a:p>
        </p:txBody>
      </p:sp>
      <p:grpSp>
        <p:nvGrpSpPr>
          <p:cNvPr id="15" name="组合 14"/>
          <p:cNvGrpSpPr/>
          <p:nvPr/>
        </p:nvGrpSpPr>
        <p:grpSpPr>
          <a:xfrm>
            <a:off x="3417146" y="2014599"/>
            <a:ext cx="5131140" cy="1248657"/>
            <a:chOff x="3417146" y="2014599"/>
            <a:chExt cx="5131140" cy="1248657"/>
          </a:xfrm>
        </p:grpSpPr>
        <p:sp>
          <p:nvSpPr>
            <p:cNvPr id="55" name="文本框 54"/>
            <p:cNvSpPr txBox="1"/>
            <p:nvPr/>
          </p:nvSpPr>
          <p:spPr>
            <a:xfrm>
              <a:off x="4055762" y="2215534"/>
              <a:ext cx="4492524"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0000: new-instance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0002: invoke-direct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0005: return-object v0</a:t>
              </a: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35" name="文本框 34"/>
            <p:cNvSpPr txBox="1"/>
            <p:nvPr/>
          </p:nvSpPr>
          <p:spPr>
            <a:xfrm>
              <a:off x="3910527" y="2014599"/>
              <a:ext cx="2545818" cy="307777"/>
            </a:xfrm>
            <a:prstGeom prst="rect">
              <a:avLst/>
            </a:prstGeom>
            <a:noFill/>
          </p:spPr>
          <p:txBody>
            <a:bodyPr wrap="square" rtlCol="0">
              <a:spAutoFit/>
            </a:bodyPr>
            <a:lstStyle/>
            <a:p>
              <a:r>
                <a:rPr lang="zh-CN" altLang="en-US" sz="1400" dirty="0" smtClean="0">
                  <a:solidFill>
                    <a:schemeClr val="bg1"/>
                  </a:solidFill>
                </a:rPr>
                <a:t>以</a:t>
              </a:r>
              <a:r>
                <a:rPr lang="en-US" altLang="zh-CN" sz="1400" dirty="0" smtClean="0">
                  <a:solidFill>
                    <a:schemeClr val="bg1"/>
                  </a:solidFill>
                </a:rPr>
                <a:t>byte[]</a:t>
              </a:r>
              <a:r>
                <a:rPr lang="zh-CN" altLang="en-US" sz="1400" dirty="0" smtClean="0">
                  <a:solidFill>
                    <a:schemeClr val="bg1"/>
                  </a:solidFill>
                </a:rPr>
                <a:t>数组存在于方法区中</a:t>
              </a:r>
              <a:endParaRPr lang="zh-CN" altLang="en-US" sz="1400" dirty="0">
                <a:solidFill>
                  <a:schemeClr val="bg1"/>
                </a:solidFill>
              </a:endParaRPr>
            </a:p>
          </p:txBody>
        </p:sp>
        <p:cxnSp>
          <p:nvCxnSpPr>
            <p:cNvPr id="11" name="肘形连接符 10"/>
            <p:cNvCxnSpPr>
              <a:stCxn id="36" idx="3"/>
              <a:endCxn id="55" idx="1"/>
            </p:cNvCxnSpPr>
            <p:nvPr/>
          </p:nvCxnSpPr>
          <p:spPr>
            <a:xfrm>
              <a:off x="3417146" y="2215534"/>
              <a:ext cx="638616" cy="523861"/>
            </a:xfrm>
            <a:prstGeom prst="bentConnector3">
              <a:avLst/>
            </a:prstGeom>
            <a:ln>
              <a:tailEnd type="triangle"/>
            </a:ln>
          </p:spPr>
          <p:style>
            <a:lnRef idx="1">
              <a:schemeClr val="dk1"/>
            </a:lnRef>
            <a:fillRef idx="0">
              <a:schemeClr val="dk1"/>
            </a:fillRef>
            <a:effectRef idx="0">
              <a:schemeClr val="dk1"/>
            </a:effectRef>
            <a:fontRef idx="minor">
              <a:schemeClr val="tx1"/>
            </a:fontRef>
          </p:style>
        </p:cxnSp>
      </p:grpSp>
      <p:sp>
        <p:nvSpPr>
          <p:cNvPr id="40" name="圆角矩形 39"/>
          <p:cNvSpPr/>
          <p:nvPr/>
        </p:nvSpPr>
        <p:spPr>
          <a:xfrm>
            <a:off x="2015925" y="2526274"/>
            <a:ext cx="1401220" cy="621392"/>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400" dirty="0" err="1" smtClean="0"/>
              <a:t>ArtMethod</a:t>
            </a:r>
            <a:endParaRPr lang="zh-CN" altLang="en-US" sz="1400" dirty="0"/>
          </a:p>
        </p:txBody>
      </p:sp>
      <p:sp>
        <p:nvSpPr>
          <p:cNvPr id="41" name="圆角矩形 40"/>
          <p:cNvSpPr/>
          <p:nvPr/>
        </p:nvSpPr>
        <p:spPr>
          <a:xfrm>
            <a:off x="2015925" y="3094519"/>
            <a:ext cx="1401220" cy="621392"/>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400" dirty="0" err="1" smtClean="0"/>
              <a:t>ArtMethod</a:t>
            </a:r>
            <a:endParaRPr lang="zh-CN" altLang="en-US" sz="1400" dirty="0"/>
          </a:p>
        </p:txBody>
      </p:sp>
      <p:sp>
        <p:nvSpPr>
          <p:cNvPr id="42" name="圆角矩形 41"/>
          <p:cNvSpPr/>
          <p:nvPr/>
        </p:nvSpPr>
        <p:spPr>
          <a:xfrm>
            <a:off x="2015925" y="3656090"/>
            <a:ext cx="1401220" cy="621392"/>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400" dirty="0" err="1" smtClean="0"/>
              <a:t>ArtMethod</a:t>
            </a:r>
            <a:endParaRPr lang="zh-CN" altLang="en-US" sz="1400" dirty="0"/>
          </a:p>
        </p:txBody>
      </p:sp>
    </p:spTree>
    <p:extLst>
      <p:ext uri="{BB962C8B-B14F-4D97-AF65-F5344CB8AC3E}">
        <p14:creationId xmlns:p14="http://schemas.microsoft.com/office/powerpoint/2010/main" val="1655107678"/>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animBg="1"/>
      <p:bldP spid="41" grpId="0" animBg="1"/>
      <p:bldP spid="4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1270" y="213330"/>
            <a:ext cx="11429508" cy="582516"/>
          </a:xfrm>
        </p:spPr>
        <p:txBody>
          <a:bodyPr/>
          <a:lstStyle/>
          <a:p>
            <a:r>
              <a:rPr lang="en-US" altLang="zh-CN" sz="3792" dirty="0" err="1" smtClean="0"/>
              <a:t>ArtMethod</a:t>
            </a:r>
            <a:r>
              <a:rPr lang="zh-CN" altLang="en-US" sz="3792" dirty="0" smtClean="0"/>
              <a:t>内存分布</a:t>
            </a:r>
            <a:endParaRPr lang="zh-CN" altLang="en-US" sz="3492" dirty="0"/>
          </a:p>
        </p:txBody>
      </p:sp>
      <p:sp>
        <p:nvSpPr>
          <p:cNvPr id="56" name="圆角矩形 55"/>
          <p:cNvSpPr/>
          <p:nvPr/>
        </p:nvSpPr>
        <p:spPr>
          <a:xfrm>
            <a:off x="1925961" y="1587815"/>
            <a:ext cx="4376063" cy="3048840"/>
          </a:xfrm>
          <a:prstGeom prst="roundRect">
            <a:avLst>
              <a:gd name="adj" fmla="val 25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dirty="0"/>
          </a:p>
        </p:txBody>
      </p:sp>
      <p:sp>
        <p:nvSpPr>
          <p:cNvPr id="3" name="矩形 2"/>
          <p:cNvSpPr/>
          <p:nvPr/>
        </p:nvSpPr>
        <p:spPr>
          <a:xfrm>
            <a:off x="2015927" y="1915059"/>
            <a:ext cx="1431636" cy="231832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dirty="0"/>
          </a:p>
        </p:txBody>
      </p:sp>
      <p:sp>
        <p:nvSpPr>
          <p:cNvPr id="6" name="文本框 5"/>
          <p:cNvSpPr txBox="1"/>
          <p:nvPr/>
        </p:nvSpPr>
        <p:spPr>
          <a:xfrm>
            <a:off x="1925962" y="1242305"/>
            <a:ext cx="1801091" cy="662489"/>
          </a:xfrm>
          <a:prstGeom prst="rect">
            <a:avLst/>
          </a:prstGeom>
          <a:noFill/>
        </p:spPr>
        <p:txBody>
          <a:bodyPr wrap="square" rtlCol="0">
            <a:spAutoFit/>
          </a:bodyPr>
          <a:lstStyle/>
          <a:p>
            <a:r>
              <a:rPr lang="zh-CN" altLang="en-US" dirty="0"/>
              <a:t>方法区</a:t>
            </a:r>
          </a:p>
          <a:p>
            <a:endParaRPr lang="zh-CN" altLang="en-US" dirty="0"/>
          </a:p>
        </p:txBody>
      </p:sp>
      <p:sp>
        <p:nvSpPr>
          <p:cNvPr id="36" name="圆角矩形 35"/>
          <p:cNvSpPr/>
          <p:nvPr/>
        </p:nvSpPr>
        <p:spPr>
          <a:xfrm>
            <a:off x="2015926" y="1904838"/>
            <a:ext cx="1401220" cy="621392"/>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400" dirty="0" err="1" smtClean="0"/>
              <a:t>ArtMethod</a:t>
            </a:r>
            <a:endParaRPr lang="zh-CN" altLang="en-US" sz="1400" dirty="0"/>
          </a:p>
        </p:txBody>
      </p:sp>
      <p:grpSp>
        <p:nvGrpSpPr>
          <p:cNvPr id="15" name="组合 14"/>
          <p:cNvGrpSpPr/>
          <p:nvPr/>
        </p:nvGrpSpPr>
        <p:grpSpPr>
          <a:xfrm>
            <a:off x="3417146" y="2014599"/>
            <a:ext cx="5131140" cy="1248657"/>
            <a:chOff x="3417146" y="2014599"/>
            <a:chExt cx="5131140" cy="1248657"/>
          </a:xfrm>
        </p:grpSpPr>
        <p:sp>
          <p:nvSpPr>
            <p:cNvPr id="55" name="文本框 54"/>
            <p:cNvSpPr txBox="1"/>
            <p:nvPr/>
          </p:nvSpPr>
          <p:spPr>
            <a:xfrm>
              <a:off x="4055762" y="2215534"/>
              <a:ext cx="4492524"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0000: new-instance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0002: invoke-direct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0005: return-object v0</a:t>
              </a: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35" name="文本框 34"/>
            <p:cNvSpPr txBox="1"/>
            <p:nvPr/>
          </p:nvSpPr>
          <p:spPr>
            <a:xfrm>
              <a:off x="3910527" y="2014599"/>
              <a:ext cx="2545818" cy="307777"/>
            </a:xfrm>
            <a:prstGeom prst="rect">
              <a:avLst/>
            </a:prstGeom>
            <a:noFill/>
          </p:spPr>
          <p:txBody>
            <a:bodyPr wrap="square" rtlCol="0">
              <a:spAutoFit/>
            </a:bodyPr>
            <a:lstStyle/>
            <a:p>
              <a:r>
                <a:rPr lang="zh-CN" altLang="en-US" sz="1400" dirty="0" smtClean="0">
                  <a:solidFill>
                    <a:schemeClr val="bg1"/>
                  </a:solidFill>
                </a:rPr>
                <a:t>以</a:t>
              </a:r>
              <a:r>
                <a:rPr lang="en-US" altLang="zh-CN" sz="1400" dirty="0" smtClean="0">
                  <a:solidFill>
                    <a:schemeClr val="bg1"/>
                  </a:solidFill>
                </a:rPr>
                <a:t>byte[]</a:t>
              </a:r>
              <a:r>
                <a:rPr lang="zh-CN" altLang="en-US" sz="1400" dirty="0" smtClean="0">
                  <a:solidFill>
                    <a:schemeClr val="bg1"/>
                  </a:solidFill>
                </a:rPr>
                <a:t>数组存在于方法区中</a:t>
              </a:r>
              <a:endParaRPr lang="zh-CN" altLang="en-US" sz="1400" dirty="0">
                <a:solidFill>
                  <a:schemeClr val="bg1"/>
                </a:solidFill>
              </a:endParaRPr>
            </a:p>
          </p:txBody>
        </p:sp>
        <p:cxnSp>
          <p:nvCxnSpPr>
            <p:cNvPr id="11" name="肘形连接符 10"/>
            <p:cNvCxnSpPr>
              <a:stCxn id="36" idx="3"/>
              <a:endCxn id="55" idx="1"/>
            </p:cNvCxnSpPr>
            <p:nvPr/>
          </p:nvCxnSpPr>
          <p:spPr>
            <a:xfrm>
              <a:off x="3417146" y="2215534"/>
              <a:ext cx="638616" cy="523861"/>
            </a:xfrm>
            <a:prstGeom prst="bentConnector3">
              <a:avLst/>
            </a:prstGeom>
            <a:ln>
              <a:tailEnd type="triangle"/>
            </a:ln>
          </p:spPr>
          <p:style>
            <a:lnRef idx="1">
              <a:schemeClr val="dk1"/>
            </a:lnRef>
            <a:fillRef idx="0">
              <a:schemeClr val="dk1"/>
            </a:fillRef>
            <a:effectRef idx="0">
              <a:schemeClr val="dk1"/>
            </a:effectRef>
            <a:fontRef idx="minor">
              <a:schemeClr val="tx1"/>
            </a:fontRef>
          </p:style>
        </p:cxnSp>
      </p:grpSp>
      <p:sp>
        <p:nvSpPr>
          <p:cNvPr id="40" name="圆角矩形 39"/>
          <p:cNvSpPr/>
          <p:nvPr/>
        </p:nvSpPr>
        <p:spPr>
          <a:xfrm>
            <a:off x="2015925" y="2526274"/>
            <a:ext cx="1401220" cy="621392"/>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400" dirty="0" err="1" smtClean="0"/>
              <a:t>ArtMethod</a:t>
            </a:r>
            <a:endParaRPr lang="zh-CN" altLang="en-US" sz="1400" dirty="0"/>
          </a:p>
        </p:txBody>
      </p:sp>
      <p:sp>
        <p:nvSpPr>
          <p:cNvPr id="41" name="圆角矩形 40"/>
          <p:cNvSpPr/>
          <p:nvPr/>
        </p:nvSpPr>
        <p:spPr>
          <a:xfrm>
            <a:off x="2015925" y="3094519"/>
            <a:ext cx="1401220" cy="621392"/>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400" dirty="0" err="1" smtClean="0"/>
              <a:t>ArtMethod</a:t>
            </a:r>
            <a:endParaRPr lang="zh-CN" altLang="en-US" sz="1400" dirty="0"/>
          </a:p>
        </p:txBody>
      </p:sp>
      <p:sp>
        <p:nvSpPr>
          <p:cNvPr id="42" name="圆角矩形 41"/>
          <p:cNvSpPr/>
          <p:nvPr/>
        </p:nvSpPr>
        <p:spPr>
          <a:xfrm>
            <a:off x="2015925" y="3656090"/>
            <a:ext cx="1401220" cy="621392"/>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400" dirty="0" err="1" smtClean="0"/>
              <a:t>ArtMethod</a:t>
            </a:r>
            <a:endParaRPr lang="zh-CN" altLang="en-US" sz="1400" dirty="0"/>
          </a:p>
        </p:txBody>
      </p:sp>
      <p:grpSp>
        <p:nvGrpSpPr>
          <p:cNvPr id="5" name="组合 4"/>
          <p:cNvGrpSpPr/>
          <p:nvPr/>
        </p:nvGrpSpPr>
        <p:grpSpPr>
          <a:xfrm>
            <a:off x="3447563" y="2061645"/>
            <a:ext cx="8139922" cy="1248657"/>
            <a:chOff x="3447563" y="2061645"/>
            <a:chExt cx="8139922" cy="1248657"/>
          </a:xfrm>
        </p:grpSpPr>
        <p:sp>
          <p:nvSpPr>
            <p:cNvPr id="17" name="文本框 16"/>
            <p:cNvSpPr txBox="1"/>
            <p:nvPr/>
          </p:nvSpPr>
          <p:spPr>
            <a:xfrm>
              <a:off x="7094961" y="2262580"/>
              <a:ext cx="4492524"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0000: </a:t>
              </a:r>
              <a:r>
                <a:rPr lang="en-US" altLang="zh-CN" sz="1270" dirty="0" err="1"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const</a:t>
              </a: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 v0 </a:t>
              </a:r>
              <a:r>
                <a:rPr lang="en-US" altLang="zh-CN" sz="1270" dirty="0" err="1"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int</a:t>
              </a: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 100</a:t>
              </a:r>
            </a:p>
            <a:p>
              <a:pPr>
                <a:lnSpc>
                  <a:spcPct val="150000"/>
                </a:lnSpc>
              </a:pP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 </a:t>
              </a: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0002: </a:t>
              </a:r>
              <a:r>
                <a:rPr lang="en-US" altLang="zh-CN" sz="1270" dirty="0" err="1"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const</a:t>
              </a: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 v1 </a:t>
              </a:r>
              <a:r>
                <a:rPr lang="en-US" altLang="zh-CN" sz="1270" dirty="0" err="1"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int</a:t>
              </a: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 200</a:t>
              </a:r>
              <a:endPar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0005: return-object </a:t>
              </a:r>
              <a:r>
                <a:rPr lang="en-US" altLang="zh-CN" sz="1270" dirty="0" smtClean="0">
                  <a:solidFill>
                    <a:srgbClr val="FF0000"/>
                  </a:solidFill>
                  <a:latin typeface="思源黑体 CN Normal" panose="020B0400000000000000" pitchFamily="34" charset="-122"/>
                  <a:ea typeface="思源黑体 CN Normal" panose="020B0400000000000000" pitchFamily="34" charset="-122"/>
                  <a:cs typeface="Source Han Sans CN Normal" charset="-122"/>
                </a:rPr>
                <a:t>v1</a:t>
              </a: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18" name="文本框 17"/>
            <p:cNvSpPr txBox="1"/>
            <p:nvPr/>
          </p:nvSpPr>
          <p:spPr>
            <a:xfrm>
              <a:off x="7046115" y="2061645"/>
              <a:ext cx="2545818" cy="307777"/>
            </a:xfrm>
            <a:prstGeom prst="rect">
              <a:avLst/>
            </a:prstGeom>
            <a:noFill/>
          </p:spPr>
          <p:txBody>
            <a:bodyPr wrap="square" rtlCol="0">
              <a:spAutoFit/>
            </a:bodyPr>
            <a:lstStyle/>
            <a:p>
              <a:r>
                <a:rPr lang="zh-CN" altLang="en-US" sz="1400" dirty="0" smtClean="0"/>
                <a:t>正确的</a:t>
              </a:r>
              <a:r>
                <a:rPr lang="en-US" altLang="zh-CN" sz="1400" dirty="0" smtClean="0"/>
                <a:t>java</a:t>
              </a:r>
              <a:r>
                <a:rPr lang="zh-CN" altLang="en-US" sz="1400" dirty="0" smtClean="0"/>
                <a:t>方法指令集</a:t>
              </a:r>
              <a:endParaRPr lang="zh-CN" altLang="en-US" sz="1400" dirty="0"/>
            </a:p>
          </p:txBody>
        </p:sp>
        <p:cxnSp>
          <p:nvCxnSpPr>
            <p:cNvPr id="19" name="肘形连接符 18"/>
            <p:cNvCxnSpPr>
              <a:endCxn id="17" idx="1"/>
            </p:cNvCxnSpPr>
            <p:nvPr/>
          </p:nvCxnSpPr>
          <p:spPr>
            <a:xfrm>
              <a:off x="3447563" y="2215534"/>
              <a:ext cx="3647398" cy="57090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316021193"/>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300" fill="hold"/>
                                        <p:tgtEl>
                                          <p:spTgt spid="5"/>
                                        </p:tgtEl>
                                        <p:attrNameLst>
                                          <p:attrName>ppt_x</p:attrName>
                                        </p:attrNameLst>
                                      </p:cBhvr>
                                      <p:tavLst>
                                        <p:tav tm="0">
                                          <p:val>
                                            <p:strVal val="1+#ppt_w/2"/>
                                          </p:val>
                                        </p:tav>
                                        <p:tav tm="100000">
                                          <p:val>
                                            <p:strVal val="#ppt_x"/>
                                          </p:val>
                                        </p:tav>
                                      </p:tavLst>
                                    </p:anim>
                                    <p:anim calcmode="lin" valueType="num">
                                      <p:cBhvr additive="base">
                                        <p:cTn id="38" dur="3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animBg="1"/>
      <p:bldP spid="41" grpId="0" animBg="1"/>
      <p:bldP spid="4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1270" y="213330"/>
            <a:ext cx="11429508" cy="582516"/>
          </a:xfrm>
        </p:spPr>
        <p:txBody>
          <a:bodyPr/>
          <a:lstStyle/>
          <a:p>
            <a:r>
              <a:rPr lang="zh-CN" altLang="en-US" sz="3792"/>
              <a:t>内存原理</a:t>
            </a:r>
            <a:endParaRPr lang="zh-CN" altLang="en-US" sz="3492"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5430" y="1099690"/>
            <a:ext cx="1523198" cy="1517052"/>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19408" y="3216079"/>
            <a:ext cx="992729" cy="793356"/>
          </a:xfrm>
          <a:prstGeom prst="rect">
            <a:avLst/>
          </a:prstGeom>
        </p:spPr>
      </p:pic>
      <p:pic>
        <p:nvPicPr>
          <p:cNvPr id="13" name="图片 12"/>
          <p:cNvPicPr>
            <a:picLocks noChangeAspect="1"/>
          </p:cNvPicPr>
          <p:nvPr/>
        </p:nvPicPr>
        <p:blipFill>
          <a:blip r:embed="rId4"/>
          <a:stretch>
            <a:fillRect/>
          </a:stretch>
        </p:blipFill>
        <p:spPr>
          <a:xfrm>
            <a:off x="4920822" y="5167015"/>
            <a:ext cx="7189902" cy="1636931"/>
          </a:xfrm>
          <a:prstGeom prst="rect">
            <a:avLst/>
          </a:prstGeom>
        </p:spPr>
      </p:pic>
      <p:cxnSp>
        <p:nvCxnSpPr>
          <p:cNvPr id="19" name="直接箭头连接符 18"/>
          <p:cNvCxnSpPr>
            <a:stCxn id="4" idx="2"/>
          </p:cNvCxnSpPr>
          <p:nvPr/>
        </p:nvCxnSpPr>
        <p:spPr>
          <a:xfrm>
            <a:off x="8587029" y="2616742"/>
            <a:ext cx="0" cy="59933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6200000" flipH="1">
            <a:off x="5432307" y="3167689"/>
            <a:ext cx="1118221" cy="3091015"/>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a:endCxn id="13" idx="0"/>
          </p:cNvCxnSpPr>
          <p:nvPr/>
        </p:nvCxnSpPr>
        <p:spPr>
          <a:xfrm>
            <a:off x="6747690" y="4082928"/>
            <a:ext cx="1768083" cy="1084087"/>
          </a:xfrm>
          <a:prstGeom prst="bent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肘形连接符 29"/>
          <p:cNvCxnSpPr>
            <a:endCxn id="13" idx="0"/>
          </p:cNvCxnSpPr>
          <p:nvPr/>
        </p:nvCxnSpPr>
        <p:spPr>
          <a:xfrm rot="5400000">
            <a:off x="10057443" y="2748958"/>
            <a:ext cx="876389" cy="3959728"/>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肘形连接符 31"/>
          <p:cNvCxnSpPr>
            <a:endCxn id="13" idx="0"/>
          </p:cNvCxnSpPr>
          <p:nvPr/>
        </p:nvCxnSpPr>
        <p:spPr>
          <a:xfrm rot="5400000">
            <a:off x="8798969" y="4007431"/>
            <a:ext cx="876389" cy="1442781"/>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8480274" y="2683598"/>
            <a:ext cx="0" cy="4340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389697" y="3077694"/>
            <a:ext cx="2250014" cy="544670"/>
          </a:xfrm>
          <a:prstGeom prst="rect">
            <a:avLst/>
          </a:prstGeom>
        </p:spPr>
        <p:txBody>
          <a:bodyPr vert="horz" wrap="square" lIns="48386" tIns="24193" rIns="48386" bIns="24193" rtlCol="0">
            <a:normAutofit/>
          </a:bodyPr>
          <a:lstStyle/>
          <a:p>
            <a:pPr algn="ctr">
              <a:lnSpc>
                <a:spcPct val="150000"/>
              </a:lnSpc>
            </a:pPr>
            <a:endParaRPr lang="zh-CN" altLang="en-US" sz="1693"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50" name="文本框 49"/>
          <p:cNvSpPr txBox="1"/>
          <p:nvPr/>
        </p:nvSpPr>
        <p:spPr>
          <a:xfrm>
            <a:off x="11638559" y="5606145"/>
            <a:ext cx="2001727" cy="929896"/>
          </a:xfrm>
          <a:prstGeom prst="rect">
            <a:avLst/>
          </a:prstGeom>
        </p:spPr>
        <p:txBody>
          <a:bodyPr vert="horz" wrap="square" lIns="48386" tIns="24193" rIns="48386" bIns="24193" rtlCol="0">
            <a:normAutofit/>
          </a:bodyPr>
          <a:lstStyle/>
          <a:p>
            <a:pPr algn="ctr">
              <a:lnSpc>
                <a:spcPct val="150000"/>
              </a:lnSpc>
            </a:pPr>
            <a:r>
              <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主内存</a:t>
            </a:r>
          </a:p>
        </p:txBody>
      </p:sp>
      <p:sp>
        <p:nvSpPr>
          <p:cNvPr id="56" name="圆角矩形 55"/>
          <p:cNvSpPr/>
          <p:nvPr/>
        </p:nvSpPr>
        <p:spPr>
          <a:xfrm>
            <a:off x="5214108" y="5301688"/>
            <a:ext cx="2476898" cy="1016386"/>
          </a:xfrm>
          <a:prstGeom prst="roundRect">
            <a:avLst>
              <a:gd name="adj" fmla="val 25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5" dirty="0"/>
              <a:t>方法区</a:t>
            </a:r>
          </a:p>
        </p:txBody>
      </p:sp>
      <p:sp>
        <p:nvSpPr>
          <p:cNvPr id="57" name="圆角矩形 56"/>
          <p:cNvSpPr/>
          <p:nvPr/>
        </p:nvSpPr>
        <p:spPr>
          <a:xfrm>
            <a:off x="7809475" y="5311667"/>
            <a:ext cx="2476898" cy="1016386"/>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a:t>堆区</a:t>
            </a:r>
          </a:p>
        </p:txBody>
      </p:sp>
      <p:sp>
        <p:nvSpPr>
          <p:cNvPr id="55" name="文本框 54"/>
          <p:cNvSpPr txBox="1"/>
          <p:nvPr/>
        </p:nvSpPr>
        <p:spPr>
          <a:xfrm>
            <a:off x="5214108" y="5399514"/>
            <a:ext cx="4492524" cy="1047722"/>
          </a:xfrm>
          <a:prstGeom prst="rect">
            <a:avLst/>
          </a:prstGeom>
        </p:spPr>
        <p:txBody>
          <a:bodyPr vert="horz" wrap="square" lIns="48386" tIns="24193" rIns="48386" bIns="24193" rtlCol="0">
            <a:noAutofit/>
          </a:bodyPr>
          <a:lstStyle/>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0000: new-instance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0002: invoke-direct {v0}, </a:t>
            </a:r>
          </a:p>
          <a:p>
            <a:pPr>
              <a:lnSpc>
                <a:spcPct val="150000"/>
              </a:lnSpc>
            </a:pPr>
            <a:r>
              <a:rPr lang="en-US" altLang="zh-CN"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rPr>
              <a:t> 0005: return-object v0</a:t>
            </a:r>
            <a:endParaRPr lang="zh-CN" altLang="en-US" sz="1270" dirty="0">
              <a:solidFill>
                <a:srgbClr val="FF0000"/>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59" name="菱形 58"/>
          <p:cNvSpPr/>
          <p:nvPr/>
        </p:nvSpPr>
        <p:spPr>
          <a:xfrm>
            <a:off x="2586292" y="4434662"/>
            <a:ext cx="2438844" cy="91793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93" dirty="0"/>
              <a:t>执行引擎</a:t>
            </a:r>
          </a:p>
        </p:txBody>
      </p:sp>
      <p:cxnSp>
        <p:nvCxnSpPr>
          <p:cNvPr id="71" name="直接箭头连接符 70"/>
          <p:cNvCxnSpPr>
            <a:endCxn id="13" idx="0"/>
          </p:cNvCxnSpPr>
          <p:nvPr/>
        </p:nvCxnSpPr>
        <p:spPr>
          <a:xfrm>
            <a:off x="8508121" y="4009434"/>
            <a:ext cx="7652" cy="11575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6940640" y="2759861"/>
            <a:ext cx="745193" cy="1674061"/>
          </a:xfrm>
          <a:prstGeom prst="roundRect">
            <a:avLst>
              <a:gd name="adj" fmla="val 256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a:t>栈区</a:t>
            </a:r>
          </a:p>
        </p:txBody>
      </p:sp>
      <p:sp>
        <p:nvSpPr>
          <p:cNvPr id="75" name="文本框 74"/>
          <p:cNvSpPr txBox="1"/>
          <p:nvPr/>
        </p:nvSpPr>
        <p:spPr>
          <a:xfrm>
            <a:off x="7571472" y="593782"/>
            <a:ext cx="2001727" cy="929896"/>
          </a:xfrm>
          <a:prstGeom prst="rect">
            <a:avLst/>
          </a:prstGeom>
        </p:spPr>
        <p:txBody>
          <a:bodyPr vert="horz" wrap="square" lIns="48386" tIns="24193" rIns="48386" bIns="24193" rtlCol="0">
            <a:normAutofit/>
          </a:bodyPr>
          <a:lstStyle/>
          <a:p>
            <a:pPr algn="ctr">
              <a:lnSpc>
                <a:spcPct val="150000"/>
              </a:lnSpc>
            </a:pPr>
            <a:r>
              <a:rPr lang="en-US" altLang="zh-CN" sz="2117" b="1" dirty="0" err="1">
                <a:solidFill>
                  <a:srgbClr val="1577BA"/>
                </a:solidFill>
                <a:latin typeface="思源黑体 CN Normal" panose="020B0400000000000000" pitchFamily="34" charset="-122"/>
                <a:ea typeface="思源黑体 CN Normal" panose="020B0400000000000000" pitchFamily="34" charset="-122"/>
                <a:cs typeface="Source Han Sans CN Normal" charset="-122"/>
              </a:rPr>
              <a:t>cpu</a:t>
            </a:r>
            <a:endPar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76" name="文本框 75"/>
          <p:cNvSpPr txBox="1"/>
          <p:nvPr/>
        </p:nvSpPr>
        <p:spPr>
          <a:xfrm>
            <a:off x="8934095" y="3275644"/>
            <a:ext cx="2001727" cy="929896"/>
          </a:xfrm>
          <a:prstGeom prst="rect">
            <a:avLst/>
          </a:prstGeom>
        </p:spPr>
        <p:txBody>
          <a:bodyPr vert="horz" wrap="square" lIns="48386" tIns="24193" rIns="48386" bIns="24193" rtlCol="0">
            <a:normAutofit/>
          </a:bodyPr>
          <a:lstStyle/>
          <a:p>
            <a:pPr algn="ctr">
              <a:lnSpc>
                <a:spcPct val="150000"/>
              </a:lnSpc>
            </a:pPr>
            <a:r>
              <a:rPr lang="zh-CN" altLang="en-US" sz="2117" b="1"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高速缓冲区</a:t>
            </a:r>
          </a:p>
        </p:txBody>
      </p:sp>
      <p:cxnSp>
        <p:nvCxnSpPr>
          <p:cNvPr id="70" name="肘形连接符 69"/>
          <p:cNvCxnSpPr>
            <a:endCxn id="59" idx="2"/>
          </p:cNvCxnSpPr>
          <p:nvPr/>
        </p:nvCxnSpPr>
        <p:spPr>
          <a:xfrm rot="10800000">
            <a:off x="6302026" y="5352600"/>
            <a:ext cx="1589713" cy="34619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532444" y="2890470"/>
            <a:ext cx="4140006" cy="1544192"/>
            <a:chOff x="897184" y="8000779"/>
            <a:chExt cx="7823846" cy="2918235"/>
          </a:xfrm>
        </p:grpSpPr>
        <p:cxnSp>
          <p:nvCxnSpPr>
            <p:cNvPr id="31" name="肘形连接符 30"/>
            <p:cNvCxnSpPr>
              <a:stCxn id="59" idx="0"/>
              <a:endCxn id="34" idx="3"/>
            </p:cNvCxnSpPr>
            <p:nvPr/>
          </p:nvCxnSpPr>
          <p:spPr>
            <a:xfrm rot="16200000" flipV="1">
              <a:off x="2090887" y="7816656"/>
              <a:ext cx="2156683" cy="404803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97184" y="8000779"/>
              <a:ext cx="7823846" cy="780757"/>
            </a:xfrm>
            <a:prstGeom prst="rect">
              <a:avLst/>
            </a:prstGeom>
          </p:spPr>
          <p:txBody>
            <a:bodyPr vert="horz" wrap="square" lIns="48386" tIns="24193" rIns="48386" bIns="24193" rtlCol="0">
              <a:normAutofit/>
            </a:bodyPr>
            <a:lstStyle/>
            <a:p>
              <a:pPr algn="ctr">
                <a:lnSpc>
                  <a:spcPct val="150000"/>
                </a:lnSpc>
              </a:pPr>
              <a:r>
                <a:rPr lang="zh-CN" altLang="en-US"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寻找到</a:t>
              </a:r>
              <a:r>
                <a:rPr lang="en-US" altLang="zh-CN" sz="1270" dirty="0" err="1"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ArtMethod</a:t>
              </a:r>
              <a:r>
                <a:rPr lang="en-US" altLang="zh-CN"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 </a:t>
              </a:r>
              <a:r>
                <a:rPr lang="zh-CN" altLang="en-US"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中</a:t>
              </a:r>
              <a:r>
                <a:rPr lang="en-US" altLang="zh-CN"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data</a:t>
              </a:r>
              <a:r>
                <a:rPr lang="zh-CN" altLang="en-US" sz="1270" dirty="0" smtClean="0">
                  <a:solidFill>
                    <a:srgbClr val="1577BA"/>
                  </a:solidFill>
                  <a:latin typeface="思源黑体 CN Normal" panose="020B0400000000000000" pitchFamily="34" charset="-122"/>
                  <a:ea typeface="思源黑体 CN Normal" panose="020B0400000000000000" pitchFamily="34" charset="-122"/>
                  <a:cs typeface="Source Han Sans CN Normal" charset="-122"/>
                </a:rPr>
                <a:t>变量，直接将结果返回</a:t>
              </a:r>
              <a:endPar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grpSp>
      <p:sp>
        <p:nvSpPr>
          <p:cNvPr id="34" name="圆角矩形 33"/>
          <p:cNvSpPr/>
          <p:nvPr/>
        </p:nvSpPr>
        <p:spPr>
          <a:xfrm>
            <a:off x="50451" y="2900632"/>
            <a:ext cx="1613237" cy="785629"/>
          </a:xfrm>
          <a:prstGeom prst="roundRect">
            <a:avLst>
              <a:gd name="adj" fmla="val 2562"/>
            </a:avLst>
          </a:prstGeom>
          <a:solidFill>
            <a:schemeClr val="tx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905" dirty="0" smtClean="0"/>
              <a:t>调用层</a:t>
            </a:r>
            <a:endParaRPr lang="zh-CN" altLang="en-US" sz="1905" dirty="0"/>
          </a:p>
        </p:txBody>
      </p:sp>
      <p:cxnSp>
        <p:nvCxnSpPr>
          <p:cNvPr id="5" name="肘形连接符 4"/>
          <p:cNvCxnSpPr>
            <a:stCxn id="34" idx="2"/>
            <a:endCxn id="59" idx="1"/>
          </p:cNvCxnSpPr>
          <p:nvPr/>
        </p:nvCxnSpPr>
        <p:spPr>
          <a:xfrm rot="16200000" flipH="1">
            <a:off x="1117997" y="3425334"/>
            <a:ext cx="1207368" cy="172922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0380936"/>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300" fill="hold"/>
                                        <p:tgtEl>
                                          <p:spTgt spid="56"/>
                                        </p:tgtEl>
                                        <p:attrNameLst>
                                          <p:attrName>ppt_x</p:attrName>
                                        </p:attrNameLst>
                                      </p:cBhvr>
                                      <p:tavLst>
                                        <p:tav tm="0">
                                          <p:val>
                                            <p:strVal val="#ppt_x"/>
                                          </p:val>
                                        </p:tav>
                                        <p:tav tm="100000">
                                          <p:val>
                                            <p:strVal val="#ppt_x"/>
                                          </p:val>
                                        </p:tav>
                                      </p:tavLst>
                                    </p:anim>
                                    <p:anim calcmode="lin" valueType="num">
                                      <p:cBhvr additive="base">
                                        <p:cTn id="8" dur="300" fill="hold"/>
                                        <p:tgtEl>
                                          <p:spTgt spid="5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300" fill="hold"/>
                                        <p:tgtEl>
                                          <p:spTgt spid="57"/>
                                        </p:tgtEl>
                                        <p:attrNameLst>
                                          <p:attrName>ppt_x</p:attrName>
                                        </p:attrNameLst>
                                      </p:cBhvr>
                                      <p:tavLst>
                                        <p:tav tm="0">
                                          <p:val>
                                            <p:strVal val="#ppt_x"/>
                                          </p:val>
                                        </p:tav>
                                        <p:tav tm="100000">
                                          <p:val>
                                            <p:strVal val="#ppt_x"/>
                                          </p:val>
                                        </p:tav>
                                      </p:tavLst>
                                    </p:anim>
                                    <p:anim calcmode="lin" valueType="num">
                                      <p:cBhvr additive="base">
                                        <p:cTn id="12" dur="3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300" fill="hold"/>
                                        <p:tgtEl>
                                          <p:spTgt spid="59"/>
                                        </p:tgtEl>
                                        <p:attrNameLst>
                                          <p:attrName>ppt_x</p:attrName>
                                        </p:attrNameLst>
                                      </p:cBhvr>
                                      <p:tavLst>
                                        <p:tav tm="0">
                                          <p:val>
                                            <p:strVal val="#ppt_x"/>
                                          </p:val>
                                        </p:tav>
                                        <p:tav tm="100000">
                                          <p:val>
                                            <p:strVal val="#ppt_x"/>
                                          </p:val>
                                        </p:tav>
                                      </p:tavLst>
                                    </p:anim>
                                    <p:anim calcmode="lin" valueType="num">
                                      <p:cBhvr additive="base">
                                        <p:cTn id="23" dur="3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path" presetSubtype="0" accel="50000" decel="50000" fill="hold" grpId="1" nodeType="clickEffect">
                                  <p:stCondLst>
                                    <p:cond delay="0"/>
                                  </p:stCondLst>
                                  <p:childTnLst>
                                    <p:animMotion origin="layout" path="M -2.20836E-6 2.30279E-7 L -0.05305 2.30279E-7 C -0.07683 2.30279E-7 -0.10604 -0.0659 -0.10604 -0.1193 L -0.10604 -0.238 " pathEditMode="relative" rAng="0" ptsTypes="AAAA">
                                      <p:cBhvr>
                                        <p:cTn id="27" dur="2000" fill="hold"/>
                                        <p:tgtEl>
                                          <p:spTgt spid="55"/>
                                        </p:tgtEl>
                                        <p:attrNameLst>
                                          <p:attrName>ppt_x</p:attrName>
                                          <p:attrName>ppt_y</p:attrName>
                                        </p:attrNameLst>
                                      </p:cBhvr>
                                      <p:rCtr x="-5306" y="-11906"/>
                                    </p:animMotion>
                                  </p:childTnLst>
                                </p:cTn>
                              </p:par>
                              <p:par>
                                <p:cTn id="28" presetID="1" presetClass="exit" presetSubtype="0" fill="hold" grpId="2" nodeType="withEffect">
                                  <p:stCondLst>
                                    <p:cond delay="0"/>
                                  </p:stCondLst>
                                  <p:childTnLst>
                                    <p:set>
                                      <p:cBhvr>
                                        <p:cTn id="29" dur="1" fill="hold">
                                          <p:stCondLst>
                                            <p:cond delay="0"/>
                                          </p:stCondLst>
                                        </p:cTn>
                                        <p:tgtEl>
                                          <p:spTgt spid="55"/>
                                        </p:tgtEl>
                                        <p:attrNameLst>
                                          <p:attrName>style.visibility</p:attrName>
                                        </p:attrNameLst>
                                      </p:cBhvr>
                                      <p:to>
                                        <p:strVal val="hidden"/>
                                      </p:to>
                                    </p:set>
                                  </p:childTnLst>
                                </p:cTn>
                              </p:par>
                              <p:par>
                                <p:cTn id="30" presetID="2" presetClass="entr" presetSubtype="4" fill="hold" grpId="0" nodeType="with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300" fill="hold"/>
                                        <p:tgtEl>
                                          <p:spTgt spid="73"/>
                                        </p:tgtEl>
                                        <p:attrNameLst>
                                          <p:attrName>ppt_x</p:attrName>
                                        </p:attrNameLst>
                                      </p:cBhvr>
                                      <p:tavLst>
                                        <p:tav tm="0">
                                          <p:val>
                                            <p:strVal val="#ppt_x"/>
                                          </p:val>
                                        </p:tav>
                                        <p:tav tm="100000">
                                          <p:val>
                                            <p:strVal val="#ppt_x"/>
                                          </p:val>
                                        </p:tav>
                                      </p:tavLst>
                                    </p:anim>
                                    <p:anim calcmode="lin" valueType="num">
                                      <p:cBhvr additive="base">
                                        <p:cTn id="33" dur="3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300" fill="hold"/>
                                        <p:tgtEl>
                                          <p:spTgt spid="29"/>
                                        </p:tgtEl>
                                        <p:attrNameLst>
                                          <p:attrName>ppt_x</p:attrName>
                                        </p:attrNameLst>
                                      </p:cBhvr>
                                      <p:tavLst>
                                        <p:tav tm="0">
                                          <p:val>
                                            <p:strVal val="#ppt_x"/>
                                          </p:val>
                                        </p:tav>
                                        <p:tav tm="100000">
                                          <p:val>
                                            <p:strVal val="#ppt_x"/>
                                          </p:val>
                                        </p:tav>
                                      </p:tavLst>
                                    </p:anim>
                                    <p:anim calcmode="lin" valueType="num">
                                      <p:cBhvr additive="base">
                                        <p:cTn id="39" dur="3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300" fill="hold"/>
                                        <p:tgtEl>
                                          <p:spTgt spid="34"/>
                                        </p:tgtEl>
                                        <p:attrNameLst>
                                          <p:attrName>ppt_x</p:attrName>
                                        </p:attrNameLst>
                                      </p:cBhvr>
                                      <p:tavLst>
                                        <p:tav tm="0">
                                          <p:val>
                                            <p:strVal val="#ppt_x"/>
                                          </p:val>
                                        </p:tav>
                                        <p:tav tm="100000">
                                          <p:val>
                                            <p:strVal val="#ppt_x"/>
                                          </p:val>
                                        </p:tav>
                                      </p:tavLst>
                                    </p:anim>
                                    <p:anim calcmode="lin" valueType="num">
                                      <p:cBhvr additive="base">
                                        <p:cTn id="43" dur="3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5" grpId="0"/>
      <p:bldP spid="55" grpId="1"/>
      <p:bldP spid="55" grpId="2"/>
      <p:bldP spid="59" grpId="0" animBg="1"/>
      <p:bldP spid="73" grpId="0" animBg="1"/>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93" dirty="0" smtClean="0"/>
              <a:t>上节课总结</a:t>
            </a:r>
            <a:endParaRPr lang="en-US" altLang="zh-CN" sz="3493" dirty="0"/>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2437590"/>
          </a:xfrm>
          <a:prstGeom prst="rect">
            <a:avLst/>
          </a:prstGeom>
          <a:ln w="12700">
            <a:miter lim="400000"/>
          </a:ln>
        </p:spPr>
        <p:txBody>
          <a:bodyPr wrap="square" lIns="24192" rIns="24192">
            <a:spAutoFit/>
          </a:bodyPr>
          <a:lstStyle/>
          <a:p>
            <a:pPr algn="just"/>
            <a:r>
              <a:rPr lang="en-US" altLang="zh-CN" sz="1905" dirty="0" smtClean="0"/>
              <a:t>Android8.0</a:t>
            </a:r>
            <a:r>
              <a:rPr lang="zh-CN" altLang="en-US" sz="1905" dirty="0"/>
              <a:t>为什么比</a:t>
            </a:r>
            <a:r>
              <a:rPr lang="en-US" altLang="zh-CN" sz="1905" dirty="0"/>
              <a:t>7.0</a:t>
            </a:r>
            <a:r>
              <a:rPr lang="zh-CN" altLang="en-US" sz="1905" dirty="0"/>
              <a:t>快</a:t>
            </a:r>
            <a:r>
              <a:rPr lang="zh-CN" altLang="en-US" sz="1905" dirty="0" smtClean="0"/>
              <a:t>一倍</a:t>
            </a:r>
            <a:r>
              <a:rPr lang="en-US" altLang="zh-CN" sz="1905" dirty="0" smtClean="0"/>
              <a:t>?</a:t>
            </a:r>
          </a:p>
          <a:p>
            <a:pPr algn="just"/>
            <a:endParaRPr lang="en-US" altLang="zh-CN" sz="1905" dirty="0" smtClean="0"/>
          </a:p>
          <a:p>
            <a:pPr marL="457200" indent="-457200" algn="just">
              <a:buAutoNum type="arabicPeriod"/>
            </a:pPr>
            <a:r>
              <a:rPr lang="zh-CN" altLang="en-US" sz="1905" dirty="0" smtClean="0"/>
              <a:t>在</a:t>
            </a:r>
            <a:r>
              <a:rPr lang="en-US" altLang="zh-CN" sz="1905" dirty="0"/>
              <a:t>Android8.0</a:t>
            </a:r>
            <a:r>
              <a:rPr lang="zh-CN" altLang="en-US" sz="1905" dirty="0"/>
              <a:t>中</a:t>
            </a:r>
            <a:r>
              <a:rPr lang="en-US" altLang="zh-CN" sz="1905" dirty="0" err="1"/>
              <a:t>ArtMethod</a:t>
            </a:r>
            <a:r>
              <a:rPr lang="zh-CN" altLang="en-US" sz="1905" dirty="0"/>
              <a:t>结构体中     将频率高的</a:t>
            </a:r>
            <a:r>
              <a:rPr lang="zh-CN" altLang="en-US" sz="1905" b="1" dirty="0"/>
              <a:t>方法执行的结果</a:t>
            </a:r>
            <a:r>
              <a:rPr lang="zh-CN" altLang="en-US" sz="1905" dirty="0"/>
              <a:t>提前缓存在内存中的 </a:t>
            </a:r>
            <a:r>
              <a:rPr lang="en-US" altLang="zh-CN" sz="1905" b="1" dirty="0"/>
              <a:t>data</a:t>
            </a:r>
            <a:r>
              <a:rPr lang="zh-CN" altLang="en-US" sz="1905" dirty="0"/>
              <a:t>变量</a:t>
            </a:r>
            <a:r>
              <a:rPr lang="zh-CN" altLang="en-US" sz="1905" dirty="0" smtClean="0"/>
              <a:t>中</a:t>
            </a:r>
            <a:endParaRPr lang="en-US" altLang="zh-CN" sz="1905" dirty="0"/>
          </a:p>
          <a:p>
            <a:pPr marL="457200" indent="-457200" algn="just">
              <a:buAutoNum type="arabicPeriod"/>
            </a:pPr>
            <a:endParaRPr lang="en-US" altLang="zh-CN" sz="1905" dirty="0" smtClean="0"/>
          </a:p>
          <a:p>
            <a:pPr marL="457200" indent="-457200" algn="just">
              <a:buAutoNum type="arabicPeriod"/>
            </a:pPr>
            <a:r>
              <a:rPr lang="zh-CN" altLang="en-US" sz="1905" dirty="0" smtClean="0"/>
              <a:t>以前</a:t>
            </a:r>
            <a:r>
              <a:rPr lang="zh-CN" altLang="en-US" sz="1905" dirty="0"/>
              <a:t>一个</a:t>
            </a:r>
            <a:r>
              <a:rPr lang="en-US" altLang="zh-CN" sz="1905" dirty="0"/>
              <a:t>java</a:t>
            </a:r>
            <a:r>
              <a:rPr lang="zh-CN" altLang="en-US" sz="1905" dirty="0"/>
              <a:t>方法执行 需要</a:t>
            </a:r>
            <a:r>
              <a:rPr lang="zh-CN" altLang="en-US" sz="1905" dirty="0">
                <a:solidFill>
                  <a:schemeClr val="accent1"/>
                </a:solidFill>
              </a:rPr>
              <a:t>加载指令，压栈指令，</a:t>
            </a:r>
            <a:r>
              <a:rPr lang="en-US" altLang="zh-CN" sz="1905" dirty="0" err="1">
                <a:solidFill>
                  <a:schemeClr val="accent1"/>
                </a:solidFill>
              </a:rPr>
              <a:t>cpu</a:t>
            </a:r>
            <a:r>
              <a:rPr lang="zh-CN" altLang="en-US" sz="1905" dirty="0">
                <a:solidFill>
                  <a:schemeClr val="accent1"/>
                </a:solidFill>
              </a:rPr>
              <a:t>逐行读取指令</a:t>
            </a:r>
            <a:r>
              <a:rPr lang="zh-CN" altLang="en-US" sz="1905" dirty="0"/>
              <a:t>，在</a:t>
            </a:r>
            <a:r>
              <a:rPr lang="en-US" altLang="zh-CN" sz="1905" dirty="0"/>
              <a:t>8.0</a:t>
            </a:r>
            <a:r>
              <a:rPr lang="zh-CN" altLang="en-US" sz="1905" dirty="0"/>
              <a:t>中 ，都不</a:t>
            </a:r>
            <a:r>
              <a:rPr lang="zh-CN" altLang="en-US" sz="1905" dirty="0" smtClean="0"/>
              <a:t>需要</a:t>
            </a:r>
            <a:endParaRPr lang="en-US" altLang="zh-CN" sz="1905" dirty="0" smtClean="0"/>
          </a:p>
          <a:p>
            <a:pPr algn="just"/>
            <a:endParaRPr lang="en-US" altLang="zh-CN" sz="1905" dirty="0"/>
          </a:p>
          <a:p>
            <a:pPr algn="just"/>
            <a:r>
              <a:rPr lang="en-US" altLang="zh-CN" sz="1905" dirty="0"/>
              <a:t> </a:t>
            </a:r>
            <a:r>
              <a:rPr lang="en-US" altLang="zh-CN" sz="1905" dirty="0" smtClean="0"/>
              <a:t>        </a:t>
            </a:r>
            <a:r>
              <a:rPr lang="zh-CN" altLang="en-US" sz="1905" dirty="0" smtClean="0"/>
              <a:t>了</a:t>
            </a:r>
            <a:r>
              <a:rPr lang="zh-CN" altLang="en-US" sz="1905" dirty="0"/>
              <a:t>，直接从上一次执行的结果中取。减少</a:t>
            </a:r>
            <a:r>
              <a:rPr lang="en-US" altLang="zh-CN" sz="1905" dirty="0" err="1"/>
              <a:t>cpu</a:t>
            </a:r>
            <a:r>
              <a:rPr lang="zh-CN" altLang="en-US" sz="1905" dirty="0"/>
              <a:t>执行的时间</a:t>
            </a:r>
            <a:r>
              <a:rPr lang="zh-CN" altLang="en-US" sz="1905" dirty="0" smtClean="0"/>
              <a:t>内容</a:t>
            </a:r>
            <a:endParaRPr lang="en-US" altLang="zh-CN" sz="1905" dirty="0" smtClean="0"/>
          </a:p>
        </p:txBody>
      </p:sp>
    </p:spTree>
    <p:extLst>
      <p:ext uri="{BB962C8B-B14F-4D97-AF65-F5344CB8AC3E}">
        <p14:creationId xmlns:p14="http://schemas.microsoft.com/office/powerpoint/2010/main" val="3807831521"/>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4969750" y="1339866"/>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62487" y="1605129"/>
            <a:ext cx="1467068"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smtClean="0">
                <a:solidFill>
                  <a:srgbClr val="F8F8F8"/>
                </a:solidFill>
                <a:latin typeface="黑体" panose="02010609060101010101" pitchFamily="49" charset="-122"/>
                <a:ea typeface="黑体" panose="02010609060101010101" pitchFamily="49" charset="-122"/>
              </a:rPr>
              <a:t>04</a:t>
            </a:r>
            <a:endParaRPr lang="zh-CN" altLang="en-US" sz="10002" dirty="0">
              <a:solidFill>
                <a:srgbClr val="F8F8F8"/>
              </a:solidFill>
              <a:latin typeface="黑体" panose="02010609060101010101" pitchFamily="49" charset="-122"/>
              <a:ea typeface="黑体" panose="02010609060101010101" pitchFamily="49"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1927690" y="4335560"/>
            <a:ext cx="8561580" cy="58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175" dirty="0" smtClean="0">
                <a:latin typeface="思源黑体 CN Bold" panose="020B0800000000000000" pitchFamily="34" charset="-122"/>
                <a:ea typeface="思源黑体 CN Bold" panose="020B0800000000000000" pitchFamily="34" charset="-122"/>
                <a:sym typeface="+mn-ea"/>
              </a:rPr>
              <a:t>为什么虚拟机要设计方法区，堆区呢</a:t>
            </a:r>
            <a:r>
              <a:rPr lang="en-US" altLang="zh-CN" sz="3175" dirty="0" smtClean="0">
                <a:latin typeface="思源黑体 CN Bold" panose="020B0800000000000000" pitchFamily="34" charset="-122"/>
                <a:ea typeface="思源黑体 CN Bold" panose="020B0800000000000000" pitchFamily="34" charset="-122"/>
                <a:sym typeface="+mn-ea"/>
              </a:rPr>
              <a:t>?</a:t>
            </a:r>
            <a:endParaRPr lang="zh-CN" altLang="en-US" sz="1905" dirty="0">
              <a:solidFill>
                <a:srgbClr val="FF0000"/>
              </a:solidFill>
              <a:latin typeface="思源黑体 CN Bold" panose="020B0800000000000000" pitchFamily="34" charset="-122"/>
              <a:ea typeface="思源黑体 CN Bold" panose="020B0800000000000000" pitchFamily="34" charset="-122"/>
              <a:sym typeface="+mn-ea"/>
            </a:endParaRPr>
          </a:p>
        </p:txBody>
      </p:sp>
    </p:spTree>
    <p:extLst>
      <p:ext uri="{BB962C8B-B14F-4D97-AF65-F5344CB8AC3E}">
        <p14:creationId xmlns:p14="http://schemas.microsoft.com/office/powerpoint/2010/main" val="37486913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93" dirty="0"/>
              <a:t>为什么虚拟机要设计方法区，堆区呢</a:t>
            </a:r>
            <a:r>
              <a:rPr lang="en-US" altLang="zh-CN" sz="3493" dirty="0"/>
              <a:t>?</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3082382"/>
          </a:xfrm>
          <a:prstGeom prst="rect">
            <a:avLst/>
          </a:prstGeom>
          <a:ln w="12700">
            <a:miter lim="400000"/>
          </a:ln>
        </p:spPr>
        <p:txBody>
          <a:bodyPr wrap="square" lIns="24192" rIns="24192">
            <a:spAutoFit/>
          </a:bodyPr>
          <a:lstStyle/>
          <a:p>
            <a:pPr algn="just"/>
            <a:r>
              <a:rPr lang="en-US" altLang="zh-CN" sz="1905" dirty="0" smtClean="0"/>
              <a:t>Java</a:t>
            </a:r>
            <a:r>
              <a:rPr lang="zh-CN" altLang="en-US" sz="1905" dirty="0" smtClean="0"/>
              <a:t>这门语言最大的优势是 不用程序员管理内存创建于回收，</a:t>
            </a:r>
            <a:r>
              <a:rPr lang="en-US" altLang="zh-CN" sz="1905" dirty="0" smtClean="0"/>
              <a:t>Oracle</a:t>
            </a:r>
            <a:r>
              <a:rPr lang="zh-CN" altLang="en-US" sz="1905" dirty="0" smtClean="0"/>
              <a:t>为了管理</a:t>
            </a:r>
            <a:r>
              <a:rPr lang="en-US" altLang="zh-CN" sz="1905" dirty="0" smtClean="0"/>
              <a:t>java</a:t>
            </a:r>
            <a:r>
              <a:rPr lang="zh-CN" altLang="en-US" sz="1905" dirty="0" smtClean="0"/>
              <a:t>对象运行机制</a:t>
            </a:r>
            <a:endParaRPr lang="en-US" altLang="zh-CN" sz="1905" dirty="0" smtClean="0"/>
          </a:p>
          <a:p>
            <a:pPr algn="just"/>
            <a:endParaRPr lang="en-US" altLang="zh-CN" sz="1905" dirty="0" smtClean="0"/>
          </a:p>
          <a:p>
            <a:pPr algn="just"/>
            <a:r>
              <a:rPr lang="en-US" altLang="zh-CN" sz="1905" dirty="0" smtClean="0"/>
              <a:t>(</a:t>
            </a:r>
            <a:r>
              <a:rPr lang="zh-CN" altLang="en-US" sz="1905" dirty="0" smtClean="0"/>
              <a:t>生命周期</a:t>
            </a:r>
            <a:r>
              <a:rPr lang="en-US" altLang="zh-CN" sz="1905" dirty="0" smtClean="0"/>
              <a:t>) </a:t>
            </a:r>
            <a:r>
              <a:rPr lang="zh-CN" altLang="en-US" sz="1905" dirty="0" smtClean="0"/>
              <a:t>设计了方法区与堆区。谁来管理，当然还是</a:t>
            </a:r>
            <a:r>
              <a:rPr lang="en-US" altLang="zh-CN" sz="1905" dirty="0" smtClean="0"/>
              <a:t>C++</a:t>
            </a:r>
            <a:r>
              <a:rPr lang="zh-CN" altLang="en-US" sz="1905" dirty="0" smtClean="0"/>
              <a:t>来。方法区和堆区的设立只是为了好管理</a:t>
            </a:r>
            <a:r>
              <a:rPr lang="en-US" altLang="zh-CN" sz="1905" dirty="0" smtClean="0"/>
              <a:t>   </a:t>
            </a:r>
            <a:r>
              <a:rPr lang="zh-CN" altLang="en-US" sz="1905" dirty="0" smtClean="0"/>
              <a:t>在</a:t>
            </a:r>
            <a:r>
              <a:rPr lang="en-US" altLang="zh-CN" sz="1905" dirty="0" err="1" smtClean="0"/>
              <a:t>linux</a:t>
            </a:r>
            <a:r>
              <a:rPr lang="zh-CN" altLang="en-US" sz="1905" dirty="0" smtClean="0"/>
              <a:t>系统 这些区域本身都不存在，</a:t>
            </a:r>
            <a:endParaRPr lang="en-US" altLang="zh-CN" sz="1905" dirty="0"/>
          </a:p>
          <a:p>
            <a:pPr algn="just"/>
            <a:r>
              <a:rPr lang="en-US" altLang="zh-CN" sz="1905" dirty="0" smtClean="0"/>
              <a:t> </a:t>
            </a:r>
            <a:endParaRPr lang="en-US" altLang="zh-CN" sz="1905" dirty="0" smtClean="0">
              <a:solidFill>
                <a:schemeClr val="accent1"/>
              </a:solidFill>
            </a:endParaRPr>
          </a:p>
          <a:p>
            <a:pPr algn="just"/>
            <a:endParaRPr lang="en-US" altLang="zh-CN" sz="1905" dirty="0" smtClean="0">
              <a:solidFill>
                <a:schemeClr val="accent1"/>
              </a:solidFill>
            </a:endParaRPr>
          </a:p>
          <a:p>
            <a:pPr algn="just"/>
            <a:r>
              <a:rPr lang="zh-CN" altLang="en-US" sz="1600" dirty="0" smtClean="0">
                <a:solidFill>
                  <a:schemeClr val="accent1"/>
                </a:solidFill>
              </a:rPr>
              <a:t>如果我们不设立方法区和堆区，可以</a:t>
            </a:r>
            <a:r>
              <a:rPr lang="zh-CN" altLang="en-US" sz="1600" dirty="0">
                <a:solidFill>
                  <a:schemeClr val="accent1"/>
                </a:solidFill>
              </a:rPr>
              <a:t>想象</a:t>
            </a:r>
            <a:r>
              <a:rPr lang="zh-CN" altLang="en-US" sz="1600" dirty="0" smtClean="0">
                <a:solidFill>
                  <a:schemeClr val="accent1"/>
                </a:solidFill>
              </a:rPr>
              <a:t>下下面两种场景</a:t>
            </a:r>
            <a:r>
              <a:rPr lang="en-US" altLang="zh-CN" sz="1600" dirty="0" smtClean="0">
                <a:solidFill>
                  <a:schemeClr val="accent1"/>
                </a:solidFill>
              </a:rPr>
              <a:t>:</a:t>
            </a:r>
            <a:endParaRPr lang="en-US" altLang="zh-CN" sz="1600" dirty="0">
              <a:solidFill>
                <a:schemeClr val="accent1"/>
              </a:solidFill>
            </a:endParaRPr>
          </a:p>
          <a:p>
            <a:pPr algn="just"/>
            <a:r>
              <a:rPr lang="en-US" altLang="zh-CN" sz="1600" dirty="0" smtClean="0"/>
              <a:t>1 </a:t>
            </a:r>
            <a:r>
              <a:rPr lang="zh-CN" altLang="en-US" sz="1600" dirty="0" smtClean="0"/>
              <a:t>如果没有方法区，每次创建对象需要从磁盘加载字节码，然后</a:t>
            </a:r>
            <a:r>
              <a:rPr lang="en-US" altLang="zh-CN" sz="1600" dirty="0" smtClean="0"/>
              <a:t>new</a:t>
            </a:r>
            <a:r>
              <a:rPr lang="zh-CN" altLang="en-US" sz="1600" dirty="0" smtClean="0"/>
              <a:t>出来</a:t>
            </a:r>
            <a:endParaRPr lang="en-US" altLang="zh-CN" sz="1600" dirty="0"/>
          </a:p>
          <a:p>
            <a:pPr algn="just"/>
            <a:r>
              <a:rPr lang="zh-CN" altLang="en-US" sz="1600" dirty="0" smtClean="0"/>
              <a:t>性能是多么低下</a:t>
            </a:r>
            <a:endParaRPr lang="en-US" altLang="zh-CN" sz="1600" dirty="0" smtClean="0"/>
          </a:p>
          <a:p>
            <a:pPr algn="just"/>
            <a:endParaRPr lang="en-US" altLang="zh-CN" sz="1600" dirty="0"/>
          </a:p>
          <a:p>
            <a:pPr algn="just"/>
            <a:r>
              <a:rPr lang="en-US" altLang="zh-CN" sz="1600" dirty="0" smtClean="0"/>
              <a:t>2 </a:t>
            </a:r>
            <a:r>
              <a:rPr lang="zh-CN" altLang="en-US" sz="1600" dirty="0" smtClean="0"/>
              <a:t>如果没有堆区，每次创建都需要加载一个对象，并且携带对应的</a:t>
            </a:r>
            <a:r>
              <a:rPr lang="en-US" altLang="zh-CN" sz="1600" dirty="0" smtClean="0"/>
              <a:t>class</a:t>
            </a:r>
            <a:r>
              <a:rPr lang="zh-CN" altLang="en-US" sz="1600" dirty="0" smtClean="0"/>
              <a:t>，将会需要多少内存</a:t>
            </a:r>
            <a:endParaRPr lang="en-US" altLang="zh-CN" sz="1600" dirty="0" smtClean="0"/>
          </a:p>
        </p:txBody>
      </p:sp>
    </p:spTree>
    <p:extLst>
      <p:ext uri="{BB962C8B-B14F-4D97-AF65-F5344CB8AC3E}">
        <p14:creationId xmlns:p14="http://schemas.microsoft.com/office/powerpoint/2010/main" val="390451112"/>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93" dirty="0"/>
              <a:t>虚拟机给</a:t>
            </a:r>
            <a:r>
              <a:rPr lang="en-US" altLang="zh-CN" sz="3493" dirty="0"/>
              <a:t>App</a:t>
            </a:r>
            <a:r>
              <a:rPr lang="zh-CN" altLang="en-US" sz="3493" dirty="0"/>
              <a:t>的内存我们该怎么理解呢</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163208" y="1566029"/>
            <a:ext cx="10071299" cy="4782848"/>
          </a:xfrm>
          <a:prstGeom prst="rect">
            <a:avLst/>
          </a:prstGeom>
          <a:ln w="12700">
            <a:miter lim="400000"/>
          </a:ln>
        </p:spPr>
        <p:txBody>
          <a:bodyPr wrap="square" lIns="24192" rIns="24192">
            <a:spAutoFit/>
          </a:bodyPr>
          <a:lstStyle/>
          <a:p>
            <a:pPr algn="just"/>
            <a:r>
              <a:rPr lang="en-US" altLang="zh-CN" sz="1905" dirty="0"/>
              <a:t>	Android</a:t>
            </a:r>
            <a:r>
              <a:rPr lang="zh-CN" altLang="en-US" sz="1905" dirty="0"/>
              <a:t>虚拟机在</a:t>
            </a:r>
            <a:r>
              <a:rPr lang="en-US" altLang="zh-CN" sz="1905" dirty="0" err="1"/>
              <a:t>linux</a:t>
            </a:r>
            <a:r>
              <a:rPr lang="zh-CN" altLang="en-US" sz="1905" dirty="0"/>
              <a:t>中的</a:t>
            </a:r>
            <a:r>
              <a:rPr lang="zh-CN" altLang="en-US" sz="1905" dirty="0">
                <a:solidFill>
                  <a:srgbClr val="1577BA"/>
                </a:solidFill>
              </a:rPr>
              <a:t>申请内存 </a:t>
            </a:r>
            <a:r>
              <a:rPr lang="zh-CN" altLang="en-US" sz="1905" dirty="0"/>
              <a:t>可以理解为一次性</a:t>
            </a:r>
            <a:r>
              <a:rPr lang="en-US" altLang="zh-CN" sz="1905" dirty="0" err="1">
                <a:solidFill>
                  <a:srgbClr val="1577BA"/>
                </a:solidFill>
              </a:rPr>
              <a:t>malloc</a:t>
            </a:r>
            <a:r>
              <a:rPr lang="zh-CN" altLang="en-US" sz="1905" dirty="0"/>
              <a:t>了一大块的内存</a:t>
            </a:r>
            <a:r>
              <a:rPr lang="en-US" altLang="zh-CN" sz="1905" dirty="0"/>
              <a:t>, </a:t>
            </a:r>
            <a:r>
              <a:rPr lang="en-US" altLang="zh-CN" sz="1905" dirty="0" smtClean="0"/>
              <a:t> </a:t>
            </a:r>
            <a:r>
              <a:rPr lang="zh-CN" altLang="en-US" sz="1905" dirty="0" smtClean="0"/>
              <a:t>而内存中 就有</a:t>
            </a:r>
            <a:r>
              <a:rPr lang="zh-CN" altLang="en-US" sz="1905" dirty="0" smtClean="0">
                <a:solidFill>
                  <a:schemeClr val="accent1"/>
                </a:solidFill>
              </a:rPr>
              <a:t>方法区 和堆区</a:t>
            </a:r>
            <a:endParaRPr lang="en-US" altLang="zh-CN" sz="1905" dirty="0">
              <a:solidFill>
                <a:schemeClr val="accent1"/>
              </a:solidFill>
            </a:endParaRPr>
          </a:p>
          <a:p>
            <a:pPr algn="just"/>
            <a:r>
              <a:rPr lang="en-US" altLang="zh-CN" sz="1905" dirty="0" smtClean="0"/>
              <a:t>	</a:t>
            </a:r>
            <a:r>
              <a:rPr lang="zh-CN" altLang="en-US" sz="1905" dirty="0" smtClean="0"/>
              <a:t>开启一</a:t>
            </a:r>
            <a:r>
              <a:rPr lang="zh-CN" altLang="en-US" sz="1905" dirty="0"/>
              <a:t>个</a:t>
            </a:r>
            <a:r>
              <a:rPr lang="en-US" altLang="zh-CN" sz="1905" dirty="0"/>
              <a:t>App</a:t>
            </a:r>
            <a:r>
              <a:rPr lang="zh-CN" altLang="en-US" sz="1905" dirty="0" smtClean="0"/>
              <a:t>代表虚拟机</a:t>
            </a:r>
            <a:r>
              <a:rPr lang="en-US" altLang="zh-CN" sz="1905" dirty="0" err="1" smtClean="0"/>
              <a:t>malloc</a:t>
            </a:r>
            <a:r>
              <a:rPr lang="zh-CN" altLang="en-US" sz="1905" dirty="0"/>
              <a:t>一次内存 比如</a:t>
            </a:r>
            <a:r>
              <a:rPr lang="en-US" altLang="zh-CN" sz="1905" dirty="0"/>
              <a:t>50M,</a:t>
            </a:r>
            <a:r>
              <a:rPr lang="zh-CN" altLang="en-US" sz="1905" dirty="0"/>
              <a:t>如果运行了</a:t>
            </a:r>
            <a:r>
              <a:rPr lang="en-US" altLang="zh-CN" sz="1905" dirty="0"/>
              <a:t>10</a:t>
            </a:r>
            <a:r>
              <a:rPr lang="zh-CN" altLang="en-US" sz="1905" dirty="0"/>
              <a:t>个</a:t>
            </a:r>
            <a:r>
              <a:rPr lang="en-US" altLang="zh-CN" sz="1905" dirty="0"/>
              <a:t>App</a:t>
            </a:r>
            <a:r>
              <a:rPr lang="zh-CN" altLang="en-US" sz="1905" dirty="0"/>
              <a:t>，那就是</a:t>
            </a:r>
            <a:r>
              <a:rPr lang="en-US" altLang="zh-CN" sz="1905" dirty="0"/>
              <a:t>500M</a:t>
            </a:r>
            <a:r>
              <a:rPr lang="zh-CN" altLang="en-US" sz="1905" dirty="0"/>
              <a:t>。虚拟机占</a:t>
            </a:r>
            <a:r>
              <a:rPr lang="en-US" altLang="zh-CN" sz="1905" dirty="0"/>
              <a:t>Linux</a:t>
            </a:r>
            <a:r>
              <a:rPr lang="zh-CN" altLang="en-US" sz="1905" dirty="0"/>
              <a:t>的内存有</a:t>
            </a:r>
            <a:r>
              <a:rPr lang="en-US" altLang="zh-CN" sz="1905" dirty="0">
                <a:solidFill>
                  <a:srgbClr val="1577BA"/>
                </a:solidFill>
              </a:rPr>
              <a:t>500M</a:t>
            </a:r>
          </a:p>
          <a:p>
            <a:pPr algn="just"/>
            <a:r>
              <a:rPr lang="en-US" altLang="zh-CN" sz="1905" dirty="0" smtClean="0"/>
              <a:t>	 </a:t>
            </a:r>
            <a:endParaRPr lang="en-US" altLang="zh-CN" sz="1905" dirty="0"/>
          </a:p>
          <a:p>
            <a:pPr algn="just"/>
            <a:r>
              <a:rPr lang="en-US" altLang="zh-CN" sz="1905" dirty="0"/>
              <a:t> 	</a:t>
            </a:r>
            <a:r>
              <a:rPr lang="zh-CN" altLang="en-US" sz="1905" dirty="0"/>
              <a:t>然后由虚拟机自己管理内部对象的分配</a:t>
            </a:r>
            <a:r>
              <a:rPr lang="en-US" altLang="zh-CN" sz="1905" dirty="0"/>
              <a:t>. </a:t>
            </a:r>
            <a:r>
              <a:rPr lang="zh-CN" altLang="en-US" sz="1905" dirty="0"/>
              <a:t>由于回收需要知道对象占多大空间</a:t>
            </a:r>
            <a:r>
              <a:rPr lang="en-US" altLang="zh-CN" sz="1905" dirty="0"/>
              <a:t>, </a:t>
            </a:r>
          </a:p>
          <a:p>
            <a:pPr algn="just"/>
            <a:endParaRPr lang="en-US" altLang="zh-CN" sz="1905" dirty="0"/>
          </a:p>
          <a:p>
            <a:pPr algn="just"/>
            <a:r>
              <a:rPr lang="en-US" altLang="zh-CN" sz="1905" dirty="0"/>
              <a:t>	</a:t>
            </a:r>
            <a:r>
              <a:rPr lang="zh-CN" altLang="en-US" sz="1905" dirty="0"/>
              <a:t>所以在</a:t>
            </a:r>
            <a:r>
              <a:rPr lang="zh-CN" altLang="en-US" sz="1905" dirty="0">
                <a:solidFill>
                  <a:srgbClr val="1577BA"/>
                </a:solidFill>
              </a:rPr>
              <a:t>分配对象</a:t>
            </a:r>
            <a:r>
              <a:rPr lang="zh-CN" altLang="en-US" sz="1905" dirty="0"/>
              <a:t>时</a:t>
            </a:r>
            <a:r>
              <a:rPr lang="en-US" altLang="zh-CN" sz="1905" dirty="0"/>
              <a:t>, </a:t>
            </a:r>
            <a:r>
              <a:rPr lang="zh-CN" altLang="en-US" sz="1905" dirty="0"/>
              <a:t>除了对象本身我们看得见的字段外</a:t>
            </a:r>
            <a:r>
              <a:rPr lang="en-US" altLang="zh-CN" sz="1905" dirty="0"/>
              <a:t>, </a:t>
            </a:r>
            <a:r>
              <a:rPr lang="zh-CN" altLang="en-US" sz="1905" dirty="0"/>
              <a:t>还需要对象的描述信息</a:t>
            </a:r>
            <a:r>
              <a:rPr lang="en-US" altLang="zh-CN" sz="1905" dirty="0"/>
              <a:t>, </a:t>
            </a:r>
            <a:r>
              <a:rPr lang="zh-CN" altLang="en-US" sz="1905" dirty="0"/>
              <a:t>这就是对象</a:t>
            </a:r>
            <a:endParaRPr lang="en-US" altLang="zh-CN" sz="1905" dirty="0"/>
          </a:p>
          <a:p>
            <a:pPr algn="just"/>
            <a:endParaRPr lang="en-US" altLang="zh-CN" sz="1905" dirty="0"/>
          </a:p>
          <a:p>
            <a:pPr algn="just"/>
            <a:r>
              <a:rPr lang="zh-CN" altLang="en-US" sz="1905" dirty="0"/>
              <a:t>对象</a:t>
            </a:r>
            <a:r>
              <a:rPr lang="zh-CN" altLang="en-US" sz="1905" dirty="0" smtClean="0"/>
              <a:t>的</a:t>
            </a:r>
            <a:r>
              <a:rPr lang="zh-CN" altLang="en-US" sz="1905" dirty="0"/>
              <a:t>中隐含的</a:t>
            </a:r>
            <a:r>
              <a:rPr lang="en-US" altLang="zh-CN" sz="1905" dirty="0" err="1">
                <a:solidFill>
                  <a:srgbClr val="FF0000"/>
                </a:solidFill>
              </a:rPr>
              <a:t>klass</a:t>
            </a:r>
            <a:r>
              <a:rPr lang="en-US" altLang="zh-CN" sz="1905" dirty="0"/>
              <a:t>  </a:t>
            </a:r>
            <a:r>
              <a:rPr lang="zh-CN" altLang="en-US" sz="1905" dirty="0"/>
              <a:t>直觉来看 如果靠猜并不能解决心中的疑惑</a:t>
            </a:r>
            <a:r>
              <a:rPr lang="en-US" altLang="zh-CN" sz="1905" dirty="0"/>
              <a:t>, </a:t>
            </a:r>
            <a:r>
              <a:rPr lang="zh-CN" altLang="en-US" sz="1905" dirty="0"/>
              <a:t>只要在正在</a:t>
            </a:r>
            <a:r>
              <a:rPr lang="en-US" altLang="zh-CN" sz="1905" dirty="0" err="1"/>
              <a:t>jdk</a:t>
            </a:r>
            <a:r>
              <a:rPr lang="zh-CN" altLang="en-US" sz="1905" dirty="0"/>
              <a:t>源码中找到分配给</a:t>
            </a:r>
            <a:endParaRPr lang="en-US" altLang="zh-CN" sz="1905" dirty="0"/>
          </a:p>
          <a:p>
            <a:pPr algn="just"/>
            <a:endParaRPr lang="en-US" altLang="zh-CN" sz="1905" dirty="0"/>
          </a:p>
          <a:p>
            <a:pPr algn="just"/>
            <a:r>
              <a:rPr lang="zh-CN" altLang="en-US" sz="1905" dirty="0"/>
              <a:t>对象的</a:t>
            </a:r>
            <a:r>
              <a:rPr lang="en-US" altLang="zh-CN" sz="1905" dirty="0" err="1"/>
              <a:t>klass</a:t>
            </a:r>
            <a:r>
              <a:rPr lang="en-US" altLang="zh-CN" sz="1905" dirty="0"/>
              <a:t> </a:t>
            </a:r>
            <a:r>
              <a:rPr lang="zh-CN" altLang="en-US" sz="1905" dirty="0"/>
              <a:t>就能</a:t>
            </a:r>
            <a:endParaRPr lang="en-US" altLang="zh-CN" sz="1905" dirty="0"/>
          </a:p>
          <a:p>
            <a:pPr algn="just"/>
            <a:endParaRPr lang="en-US" altLang="zh-CN" sz="1905" dirty="0"/>
          </a:p>
          <a:p>
            <a:pPr algn="just"/>
            <a:r>
              <a:rPr lang="zh-CN" altLang="en-US" sz="1905" dirty="0"/>
              <a:t>证明</a:t>
            </a:r>
            <a:r>
              <a:rPr lang="en-US" altLang="zh-CN" sz="1905" dirty="0" err="1"/>
              <a:t>klass</a:t>
            </a:r>
            <a:r>
              <a:rPr lang="zh-CN" altLang="en-US" sz="1905" dirty="0"/>
              <a:t>是 </a:t>
            </a:r>
            <a:r>
              <a:rPr lang="en-US" altLang="zh-CN" sz="1905" dirty="0"/>
              <a:t>Android</a:t>
            </a:r>
            <a:r>
              <a:rPr lang="zh-CN" altLang="en-US" sz="1905" dirty="0"/>
              <a:t>所有对象的源头</a:t>
            </a:r>
            <a:endParaRPr lang="en-US" altLang="zh-CN" sz="1905" dirty="0"/>
          </a:p>
        </p:txBody>
      </p:sp>
      <p:pic>
        <p:nvPicPr>
          <p:cNvPr id="6" name="图片 5"/>
          <p:cNvPicPr>
            <a:picLocks noChangeAspect="1"/>
          </p:cNvPicPr>
          <p:nvPr/>
        </p:nvPicPr>
        <p:blipFill>
          <a:blip r:embed="rId3"/>
          <a:stretch>
            <a:fillRect/>
          </a:stretch>
        </p:blipFill>
        <p:spPr>
          <a:xfrm>
            <a:off x="8442090" y="832654"/>
            <a:ext cx="3083013" cy="701912"/>
          </a:xfrm>
          <a:prstGeom prst="rect">
            <a:avLst/>
          </a:prstGeom>
        </p:spPr>
      </p:pic>
    </p:spTree>
    <p:extLst>
      <p:ext uri="{BB962C8B-B14F-4D97-AF65-F5344CB8AC3E}">
        <p14:creationId xmlns:p14="http://schemas.microsoft.com/office/powerpoint/2010/main" val="1055168427"/>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txBox="1"/>
          <p:nvPr/>
        </p:nvSpPr>
        <p:spPr>
          <a:xfrm>
            <a:off x="1254313" y="218"/>
            <a:ext cx="7417435" cy="829945"/>
          </a:xfrm>
          <a:prstGeom prst="rect">
            <a:avLst/>
          </a:prstGeom>
          <a:noFill/>
        </p:spPr>
        <p:txBody>
          <a:bodyPr wrap="none" rtlCol="0">
            <a:spAutoFit/>
          </a:bodyPr>
          <a:lstStyle/>
          <a:p>
            <a:r>
              <a:rPr lang="zh-CN" sz="4800" dirty="0">
                <a:solidFill>
                  <a:srgbClr val="EB5F56"/>
                </a:solidFill>
                <a:latin typeface="微软雅黑" panose="020B0503020204020204" pitchFamily="34" charset="-122"/>
                <a:ea typeface="微软雅黑" panose="020B0503020204020204" pitchFamily="34" charset="-122"/>
              </a:rPr>
              <a:t>码牛学院</a:t>
            </a:r>
            <a:r>
              <a:rPr lang="en-US" altLang="zh-CN" sz="4800" dirty="0">
                <a:solidFill>
                  <a:srgbClr val="EB5F56"/>
                </a:solidFill>
                <a:latin typeface="微软雅黑" panose="020B0503020204020204" pitchFamily="34" charset="-122"/>
                <a:ea typeface="微软雅黑" panose="020B0503020204020204" pitchFamily="34" charset="-122"/>
              </a:rPr>
              <a:t>Android</a:t>
            </a:r>
            <a:r>
              <a:rPr lang="zh-CN" sz="4800" dirty="0">
                <a:solidFill>
                  <a:srgbClr val="EB5F56"/>
                </a:solidFill>
                <a:latin typeface="微软雅黑" panose="020B0503020204020204" pitchFamily="34" charset="-122"/>
                <a:ea typeface="微软雅黑" panose="020B0503020204020204" pitchFamily="34" charset="-122"/>
              </a:rPr>
              <a:t>讲师介绍</a:t>
            </a:r>
          </a:p>
        </p:txBody>
      </p:sp>
      <p:pic>
        <p:nvPicPr>
          <p:cNvPr id="2" name="图片 1" descr="david"/>
          <p:cNvPicPr>
            <a:picLocks noChangeAspect="1"/>
          </p:cNvPicPr>
          <p:nvPr/>
        </p:nvPicPr>
        <p:blipFill>
          <a:blip r:embed="rId3"/>
          <a:stretch>
            <a:fillRect/>
          </a:stretch>
        </p:blipFill>
        <p:spPr>
          <a:xfrm>
            <a:off x="2286635" y="1179830"/>
            <a:ext cx="2023110" cy="1718945"/>
          </a:xfrm>
          <a:prstGeom prst="rect">
            <a:avLst/>
          </a:prstGeom>
        </p:spPr>
      </p:pic>
      <p:sp>
        <p:nvSpPr>
          <p:cNvPr id="5" name="文本框 4"/>
          <p:cNvSpPr txBox="1"/>
          <p:nvPr/>
        </p:nvSpPr>
        <p:spPr>
          <a:xfrm>
            <a:off x="2239010" y="3136900"/>
            <a:ext cx="2351405" cy="3082290"/>
          </a:xfrm>
          <a:prstGeom prst="rect">
            <a:avLst/>
          </a:prstGeom>
          <a:noFill/>
        </p:spPr>
        <p:txBody>
          <a:bodyPr wrap="square" rtlCol="0">
            <a:spAutoFit/>
          </a:bodyPr>
          <a:lstStyle/>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David </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复旦大学工程硕士，</a:t>
            </a:r>
            <a:r>
              <a:rPr lang="zh-CN"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原</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Oppo</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资深研发工程师，网易特邀</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讲师，</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专注技术十年，产品控、代码控，拥有丰富的项目经验，主持研发了多个成功上线的大型互联网项目。热爱互联网，热衷于各种Android底层技术，精通NDK  架构和前端开发，擅长移动互联网高并发、可维护性架构设计，有丰富的实战经验。愿意和他人分享自己对技术的理解和感悟，讲课逻辑清晰，生动幽默</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sp>
        <p:nvSpPr>
          <p:cNvPr id="6" name="文本框 5"/>
          <p:cNvSpPr txBox="1"/>
          <p:nvPr/>
        </p:nvSpPr>
        <p:spPr>
          <a:xfrm>
            <a:off x="8562340" y="3131820"/>
            <a:ext cx="2351405" cy="2312670"/>
          </a:xfrm>
          <a:prstGeom prst="rect">
            <a:avLst/>
          </a:prstGeom>
          <a:noFill/>
        </p:spPr>
        <p:txBody>
          <a:bodyPr wrap="square" rtlCol="0">
            <a:spAutoFit/>
          </a:bodyPr>
          <a:lstStyle/>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River</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《Android开发入门与实战第二版》作者之一</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，《NFC：Arduino、Android与PhoneGap近场通信》译者，国内首批</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开发，曾任职于银联，华夏幸福等知名公司，擅长项目重构，架构，以及性能优化，拥有多年的项目开发以及管理经验，原网易特邀</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讲师。授课风格幽默风趣，有激情，注重站在学员的角度考虑问题。</a:t>
            </a:r>
            <a:endPar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pic>
        <p:nvPicPr>
          <p:cNvPr id="9" name="图片 8" descr="river"/>
          <p:cNvPicPr>
            <a:picLocks noChangeAspect="1"/>
          </p:cNvPicPr>
          <p:nvPr/>
        </p:nvPicPr>
        <p:blipFill>
          <a:blip r:embed="rId4"/>
          <a:stretch>
            <a:fillRect/>
          </a:stretch>
        </p:blipFill>
        <p:spPr>
          <a:xfrm>
            <a:off x="8562340" y="1178560"/>
            <a:ext cx="2284095" cy="1711960"/>
          </a:xfrm>
          <a:prstGeom prst="rect">
            <a:avLst/>
          </a:prstGeom>
        </p:spPr>
      </p:pic>
      <p:sp>
        <p:nvSpPr>
          <p:cNvPr id="11" name="文本框 10"/>
          <p:cNvSpPr txBox="1"/>
          <p:nvPr/>
        </p:nvSpPr>
        <p:spPr>
          <a:xfrm>
            <a:off x="5420995" y="3131820"/>
            <a:ext cx="2351405" cy="1974215"/>
          </a:xfrm>
          <a:prstGeom prst="rect">
            <a:avLst/>
          </a:prstGeom>
          <a:noFill/>
        </p:spPr>
        <p:txBody>
          <a:bodyPr wrap="square" rtlCol="0">
            <a:spAutoFit/>
          </a:bodyPr>
          <a:lstStyle/>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Zee </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中南大学计算机信息专业毕业，前新浪架构师，58同城项目负责人。8年Android行业从业经验，</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丰富的项目研发以及管理经验，原</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网易特邀Android讲师，对架构方面有深入的研究。</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授课激情有活力，能耐心帮助学员解决项目中遇到的问题。</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pic>
        <p:nvPicPr>
          <p:cNvPr id="12" name="图片 11"/>
          <p:cNvPicPr>
            <a:picLocks noChangeAspect="1"/>
          </p:cNvPicPr>
          <p:nvPr/>
        </p:nvPicPr>
        <p:blipFill>
          <a:blip r:embed="rId5"/>
          <a:stretch>
            <a:fillRect/>
          </a:stretch>
        </p:blipFill>
        <p:spPr>
          <a:xfrm>
            <a:off x="5622290" y="1180465"/>
            <a:ext cx="1868170" cy="1718945"/>
          </a:xfrm>
          <a:prstGeom prst="rect">
            <a:avLst/>
          </a:prstGeom>
        </p:spPr>
      </p:pic>
      <p:sp>
        <p:nvSpPr>
          <p:cNvPr id="8" name="FLYING IMPRESSION FID FEIZHAO    qq:1964271550"/>
          <p:cNvSpPr txBox="1"/>
          <p:nvPr/>
        </p:nvSpPr>
        <p:spPr>
          <a:xfrm>
            <a:off x="1434465" y="6491605"/>
            <a:ext cx="9619615" cy="291465"/>
          </a:xfrm>
          <a:prstGeom prst="rect">
            <a:avLst/>
          </a:prstGeom>
          <a:noFill/>
          <a:effectLst/>
        </p:spPr>
        <p:txBody>
          <a:bodyPr wrap="square" rtlCol="0">
            <a:spAutoFit/>
            <a:scene3d>
              <a:camera prst="orthographicFront"/>
              <a:lightRig rig="threePt" dir="t"/>
            </a:scene3d>
          </a:bodyPr>
          <a:lstStyle/>
          <a:p>
            <a:pPr>
              <a:lnSpc>
                <a:spcPct val="130000"/>
              </a:lnSpc>
            </a:pPr>
            <a:r>
              <a:rPr lang="en-US" altLang="zh-CN" sz="1000" dirty="0" smtClean="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David</a:t>
            </a:r>
            <a:r>
              <a:rPr lang="zh-CN" altLang="en-US" sz="1000" dirty="0" smtClean="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老师</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QQ</a:t>
            </a:r>
            <a:r>
              <a:rPr lang="zh-CN" altLang="en-US" sz="1000" dirty="0" smtClean="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a:t>
            </a:r>
            <a:r>
              <a:rPr lang="en-US" altLang="zh-CN" sz="1000" dirty="0" smtClean="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1051917835</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8"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smtClean="0"/>
              <a:t>Android</a:t>
            </a:r>
            <a:r>
              <a:rPr lang="zh-CN" altLang="en-US" sz="3493" dirty="0" smtClean="0"/>
              <a:t>虚拟机方法区 和堆区本质是什么</a:t>
            </a:r>
            <a:r>
              <a:rPr lang="en-US" altLang="zh-CN" sz="3493" dirty="0" smtClean="0"/>
              <a:t>?</a:t>
            </a:r>
            <a:endParaRPr lang="zh-CN" altLang="en-US" sz="3493" dirty="0"/>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3023905"/>
          </a:xfrm>
          <a:prstGeom prst="rect">
            <a:avLst/>
          </a:prstGeom>
          <a:ln w="12700">
            <a:miter lim="400000"/>
          </a:ln>
        </p:spPr>
        <p:txBody>
          <a:bodyPr wrap="square" lIns="24192" rIns="24192">
            <a:spAutoFit/>
          </a:bodyPr>
          <a:lstStyle/>
          <a:p>
            <a:pPr algn="just"/>
            <a:r>
              <a:rPr lang="zh-CN" altLang="en-US" sz="1905" dirty="0"/>
              <a:t>在</a:t>
            </a:r>
            <a:r>
              <a:rPr lang="en-US" altLang="zh-CN" sz="1905" dirty="0"/>
              <a:t>C</a:t>
            </a:r>
            <a:r>
              <a:rPr lang="zh-CN" altLang="en-US" sz="1905" dirty="0"/>
              <a:t>语言中使用内存直接通过指针方式访问内存的某个数据</a:t>
            </a:r>
            <a:r>
              <a:rPr lang="en-US" altLang="zh-CN" sz="1905" dirty="0"/>
              <a:t>,</a:t>
            </a:r>
            <a:r>
              <a:rPr lang="zh-CN" altLang="en-US" sz="1905" dirty="0"/>
              <a:t>指针的作用就是指向了这段数据所在的</a:t>
            </a:r>
            <a:r>
              <a:rPr lang="en-US" altLang="zh-CN" sz="1905" dirty="0"/>
              <a:t>buffer</a:t>
            </a:r>
            <a:r>
              <a:rPr lang="zh-CN" altLang="en-US" sz="1905" dirty="0">
                <a:solidFill>
                  <a:srgbClr val="1577BA"/>
                </a:solidFill>
              </a:rPr>
              <a:t>起始地方</a:t>
            </a:r>
            <a:endParaRPr lang="en-US" altLang="zh-CN" sz="1905" dirty="0">
              <a:solidFill>
                <a:srgbClr val="1577BA"/>
              </a:solidFill>
            </a:endParaRPr>
          </a:p>
          <a:p>
            <a:pPr algn="just"/>
            <a:endParaRPr lang="en-US" altLang="zh-CN" sz="1905" dirty="0"/>
          </a:p>
          <a:p>
            <a:pPr algn="just"/>
            <a:endParaRPr lang="en-US" altLang="zh-CN" sz="1905" dirty="0"/>
          </a:p>
          <a:p>
            <a:pPr algn="just"/>
            <a:r>
              <a:rPr lang="zh-CN" altLang="en-US" sz="1905" dirty="0"/>
              <a:t>而对于</a:t>
            </a:r>
            <a:r>
              <a:rPr lang="en-US" altLang="zh-CN" sz="1905" dirty="0"/>
              <a:t>java</a:t>
            </a:r>
            <a:r>
              <a:rPr lang="zh-CN" altLang="en-US" sz="1905" dirty="0"/>
              <a:t>对象来说</a:t>
            </a:r>
            <a:r>
              <a:rPr lang="en-US" altLang="zh-CN" sz="1905" dirty="0"/>
              <a:t>, </a:t>
            </a:r>
            <a:r>
              <a:rPr lang="zh-CN" altLang="en-US" sz="1905" dirty="0"/>
              <a:t>虽然经过了</a:t>
            </a:r>
            <a:r>
              <a:rPr lang="en-US" altLang="zh-CN" sz="1905" dirty="0" err="1"/>
              <a:t>jvm</a:t>
            </a:r>
            <a:r>
              <a:rPr lang="zh-CN" altLang="en-US" sz="1905" dirty="0"/>
              <a:t>的一层屏蔽</a:t>
            </a:r>
            <a:r>
              <a:rPr lang="en-US" altLang="zh-CN" sz="1905" dirty="0"/>
              <a:t>, </a:t>
            </a:r>
            <a:r>
              <a:rPr lang="zh-CN" altLang="en-US" sz="1905" dirty="0"/>
              <a:t>把指针这个概念给隐去了</a:t>
            </a:r>
            <a:r>
              <a:rPr lang="en-US" altLang="zh-CN" sz="1905" dirty="0"/>
              <a:t>, </a:t>
            </a:r>
          </a:p>
          <a:p>
            <a:pPr algn="just"/>
            <a:endParaRPr lang="en-US" altLang="zh-CN" sz="1905" dirty="0"/>
          </a:p>
          <a:p>
            <a:pPr algn="just"/>
            <a:r>
              <a:rPr lang="zh-CN" altLang="en-US" sz="1905" dirty="0" smtClean="0"/>
              <a:t>   但</a:t>
            </a:r>
            <a:r>
              <a:rPr lang="zh-CN" altLang="en-US" sz="1905" dirty="0"/>
              <a:t>对象</a:t>
            </a:r>
            <a:r>
              <a:rPr lang="zh-CN" altLang="en-US" sz="1905" dirty="0">
                <a:solidFill>
                  <a:srgbClr val="1577BA"/>
                </a:solidFill>
              </a:rPr>
              <a:t>终归是要存在内存</a:t>
            </a:r>
            <a:r>
              <a:rPr lang="zh-CN" altLang="en-US" sz="1905" dirty="0"/>
              <a:t>当中的</a:t>
            </a:r>
            <a:r>
              <a:rPr lang="en-US" altLang="zh-CN" sz="1905" dirty="0"/>
              <a:t>. </a:t>
            </a:r>
            <a:r>
              <a:rPr lang="zh-CN" altLang="en-US" sz="1905" dirty="0"/>
              <a:t>我们知道</a:t>
            </a:r>
            <a:r>
              <a:rPr lang="en-US" altLang="zh-CN" sz="1905" dirty="0"/>
              <a:t>java</a:t>
            </a:r>
            <a:r>
              <a:rPr lang="zh-CN" altLang="en-US" sz="1905" dirty="0"/>
              <a:t>有</a:t>
            </a:r>
            <a:r>
              <a:rPr lang="zh-CN" altLang="en-US" sz="1905" dirty="0">
                <a:solidFill>
                  <a:srgbClr val="1577BA"/>
                </a:solidFill>
              </a:rPr>
              <a:t>各种各样的</a:t>
            </a:r>
            <a:r>
              <a:rPr lang="en-US" altLang="zh-CN" sz="1905" dirty="0">
                <a:solidFill>
                  <a:srgbClr val="1577BA"/>
                </a:solidFill>
              </a:rPr>
              <a:t>class</a:t>
            </a:r>
            <a:r>
              <a:rPr lang="en-US" altLang="zh-CN" sz="1905" dirty="0"/>
              <a:t>, </a:t>
            </a:r>
            <a:r>
              <a:rPr lang="zh-CN" altLang="en-US" sz="1905" dirty="0"/>
              <a:t>在内存中分配对象时</a:t>
            </a:r>
            <a:r>
              <a:rPr lang="en-US" altLang="zh-CN" sz="1905" dirty="0"/>
              <a:t>, class</a:t>
            </a:r>
            <a:r>
              <a:rPr lang="zh-CN" altLang="en-US" sz="1905" dirty="0"/>
              <a:t>就是对应要分配的</a:t>
            </a:r>
            <a:r>
              <a:rPr lang="zh-CN" altLang="en-US" sz="1905" dirty="0">
                <a:solidFill>
                  <a:srgbClr val="1577BA"/>
                </a:solidFill>
              </a:rPr>
              <a:t>对象模板</a:t>
            </a:r>
            <a:r>
              <a:rPr lang="en-US" altLang="zh-CN" sz="1905" dirty="0"/>
              <a:t>, </a:t>
            </a:r>
            <a:r>
              <a:rPr lang="zh-CN" altLang="en-US" sz="1905" dirty="0"/>
              <a:t>对象占多大空间</a:t>
            </a:r>
            <a:r>
              <a:rPr lang="en-US" altLang="zh-CN" sz="1905" dirty="0"/>
              <a:t>, </a:t>
            </a:r>
            <a:r>
              <a:rPr lang="zh-CN" altLang="en-US" sz="1905" dirty="0"/>
              <a:t>每个字段在此空间内的偏移值</a:t>
            </a:r>
            <a:r>
              <a:rPr lang="en-US" altLang="zh-CN" sz="1905" dirty="0"/>
              <a:t>, </a:t>
            </a:r>
            <a:r>
              <a:rPr lang="zh-CN" altLang="en-US" sz="1905" dirty="0"/>
              <a:t>等等信息</a:t>
            </a:r>
            <a:r>
              <a:rPr lang="en-US" altLang="zh-CN" sz="1905" dirty="0"/>
              <a:t>, </a:t>
            </a:r>
            <a:r>
              <a:rPr lang="zh-CN" altLang="en-US" sz="1905" dirty="0"/>
              <a:t>都由</a:t>
            </a:r>
            <a:r>
              <a:rPr lang="en-US" altLang="zh-CN" sz="1905" dirty="0"/>
              <a:t>class</a:t>
            </a:r>
            <a:r>
              <a:rPr lang="zh-CN" altLang="en-US" sz="1905" dirty="0"/>
              <a:t>的定义提供</a:t>
            </a:r>
            <a:r>
              <a:rPr lang="en-US" altLang="zh-CN" sz="1905" dirty="0"/>
              <a:t>. </a:t>
            </a:r>
            <a:r>
              <a:rPr lang="zh-CN" altLang="en-US" sz="1905" dirty="0"/>
              <a:t>对于</a:t>
            </a:r>
            <a:r>
              <a:rPr lang="en-US" altLang="zh-CN" sz="1905" dirty="0">
                <a:solidFill>
                  <a:srgbClr val="1577BA"/>
                </a:solidFill>
              </a:rPr>
              <a:t>GC</a:t>
            </a:r>
            <a:r>
              <a:rPr lang="zh-CN" altLang="en-US" sz="1905" dirty="0">
                <a:solidFill>
                  <a:srgbClr val="1577BA"/>
                </a:solidFill>
              </a:rPr>
              <a:t>来说</a:t>
            </a:r>
            <a:r>
              <a:rPr lang="en-US" altLang="zh-CN" sz="1905" dirty="0"/>
              <a:t>, </a:t>
            </a:r>
            <a:r>
              <a:rPr lang="zh-CN" altLang="en-US" sz="1905" dirty="0"/>
              <a:t>必须知道对象占多大空间</a:t>
            </a:r>
            <a:r>
              <a:rPr lang="en-US" altLang="zh-CN" sz="1905" dirty="0"/>
              <a:t>, </a:t>
            </a:r>
            <a:r>
              <a:rPr lang="zh-CN" altLang="en-US" sz="1905" dirty="0"/>
              <a:t>才好在回收时把相应的内存释放</a:t>
            </a:r>
            <a:r>
              <a:rPr lang="en-US" altLang="zh-CN" sz="1905" dirty="0"/>
              <a:t>, </a:t>
            </a:r>
            <a:r>
              <a:rPr lang="zh-CN" altLang="en-US" sz="1905" dirty="0"/>
              <a:t>不然就没办法准确的管理</a:t>
            </a:r>
            <a:r>
              <a:rPr lang="zh-CN" altLang="en-US" sz="1905" dirty="0" smtClean="0"/>
              <a:t>了</a:t>
            </a:r>
            <a:r>
              <a:rPr lang="en-US" altLang="zh-CN" sz="1905" dirty="0" smtClean="0"/>
              <a:t> </a:t>
            </a:r>
            <a:endParaRPr lang="en-US" altLang="zh-CN" sz="1905" dirty="0"/>
          </a:p>
        </p:txBody>
      </p:sp>
    </p:spTree>
    <p:extLst>
      <p:ext uri="{BB962C8B-B14F-4D97-AF65-F5344CB8AC3E}">
        <p14:creationId xmlns:p14="http://schemas.microsoft.com/office/powerpoint/2010/main" val="4264410780"/>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b="1" dirty="0"/>
              <a:t>Java</a:t>
            </a:r>
            <a:r>
              <a:rPr lang="zh-CN" altLang="en-US" sz="3493" b="1" dirty="0"/>
              <a:t>对象模型</a:t>
            </a:r>
            <a:r>
              <a:rPr lang="en-US" altLang="zh-CN" sz="3493" b="1" dirty="0"/>
              <a:t>: OOP-</a:t>
            </a:r>
            <a:r>
              <a:rPr lang="en-US" altLang="zh-CN" sz="3493" b="1" dirty="0" err="1"/>
              <a:t>Klass</a:t>
            </a:r>
            <a:r>
              <a:rPr lang="zh-CN" altLang="en-US" sz="3493" b="1" dirty="0"/>
              <a:t>模型</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3610219"/>
          </a:xfrm>
          <a:prstGeom prst="rect">
            <a:avLst/>
          </a:prstGeom>
          <a:ln w="12700">
            <a:miter lim="400000"/>
          </a:ln>
        </p:spPr>
        <p:txBody>
          <a:bodyPr wrap="square" lIns="24192" rIns="24192">
            <a:spAutoFit/>
          </a:bodyPr>
          <a:lstStyle/>
          <a:p>
            <a:pPr algn="just"/>
            <a:r>
              <a:rPr lang="zh-CN" altLang="en-US" sz="1905" dirty="0"/>
              <a:t>先简单地介绍一下</a:t>
            </a:r>
            <a:r>
              <a:rPr lang="en-US" altLang="zh-CN" sz="1905" dirty="0"/>
              <a:t>Android</a:t>
            </a:r>
            <a:r>
              <a:rPr lang="zh-CN" altLang="en-US" sz="1905" dirty="0"/>
              <a:t>中实现的</a:t>
            </a:r>
            <a:r>
              <a:rPr lang="en-US" altLang="zh-CN" sz="1905" dirty="0"/>
              <a:t>Java</a:t>
            </a:r>
            <a:r>
              <a:rPr lang="zh-CN" altLang="en-US" sz="1905" dirty="0"/>
              <a:t>的对象模型机制。</a:t>
            </a:r>
            <a:endParaRPr lang="en-US" altLang="zh-CN" sz="1905" dirty="0"/>
          </a:p>
          <a:p>
            <a:pPr algn="just"/>
            <a:endParaRPr lang="en-US" altLang="zh-CN" sz="1905" dirty="0"/>
          </a:p>
          <a:p>
            <a:pPr algn="just"/>
            <a:endParaRPr lang="en-US" altLang="zh-CN" sz="1905" dirty="0"/>
          </a:p>
          <a:p>
            <a:pPr algn="just"/>
            <a:r>
              <a:rPr lang="zh-CN" altLang="en-US" sz="1905" dirty="0"/>
              <a:t>在</a:t>
            </a:r>
            <a:r>
              <a:rPr lang="en-US" altLang="zh-CN" sz="1905" dirty="0"/>
              <a:t>JVM</a:t>
            </a:r>
            <a:r>
              <a:rPr lang="zh-CN" altLang="en-US" sz="1905" dirty="0"/>
              <a:t>中，并没有直接将</a:t>
            </a:r>
            <a:r>
              <a:rPr lang="en-US" altLang="zh-CN" sz="1905" dirty="0"/>
              <a:t>Java</a:t>
            </a:r>
            <a:r>
              <a:rPr lang="zh-CN" altLang="en-US" sz="1905" dirty="0"/>
              <a:t>对象映射成</a:t>
            </a:r>
            <a:r>
              <a:rPr lang="en-US" altLang="zh-CN" sz="1905" dirty="0"/>
              <a:t>C++</a:t>
            </a:r>
            <a:r>
              <a:rPr lang="zh-CN" altLang="en-US" sz="1905" dirty="0"/>
              <a:t>对象，而是采用了</a:t>
            </a:r>
            <a:r>
              <a:rPr lang="en-US" altLang="zh-CN" sz="1905" dirty="0" err="1">
                <a:solidFill>
                  <a:srgbClr val="FF0000"/>
                </a:solidFill>
              </a:rPr>
              <a:t>oop-klass</a:t>
            </a:r>
            <a:r>
              <a:rPr lang="zh-CN" altLang="en-US" sz="1905" dirty="0">
                <a:solidFill>
                  <a:srgbClr val="FF0000"/>
                </a:solidFill>
              </a:rPr>
              <a:t>模型</a:t>
            </a:r>
            <a:r>
              <a:rPr lang="zh-CN" altLang="en-US" sz="1905" dirty="0"/>
              <a:t>，主要是不希望每个对象中都包含有一份</a:t>
            </a:r>
            <a:r>
              <a:rPr lang="en-US" altLang="zh-CN" sz="1905" dirty="0"/>
              <a:t>Class</a:t>
            </a:r>
            <a:r>
              <a:rPr lang="zh-CN" altLang="en-US" sz="1905" dirty="0"/>
              <a:t>类型</a:t>
            </a:r>
            <a:endParaRPr lang="en-US" altLang="zh-CN" sz="1905" dirty="0"/>
          </a:p>
          <a:p>
            <a:pPr algn="just"/>
            <a:endParaRPr lang="en-US" altLang="zh-CN" sz="1905" dirty="0"/>
          </a:p>
          <a:p>
            <a:pPr algn="just"/>
            <a:endParaRPr lang="en-US" altLang="zh-CN" sz="1905" dirty="0"/>
          </a:p>
          <a:p>
            <a:r>
              <a:rPr lang="en-US" altLang="zh-CN" sz="1905" b="1" dirty="0"/>
              <a:t>OOP(Ordinary Object Point)</a:t>
            </a:r>
            <a:r>
              <a:rPr lang="zh-CN" altLang="en-US" sz="1905" b="1" dirty="0"/>
              <a:t> 表示对象的实例信息</a:t>
            </a:r>
            <a:endParaRPr lang="en-US" altLang="zh-CN" sz="1905" b="1" dirty="0"/>
          </a:p>
          <a:p>
            <a:endParaRPr lang="en-US" altLang="zh-CN" sz="1905" b="1" dirty="0"/>
          </a:p>
          <a:p>
            <a:endParaRPr lang="zh-CN" altLang="en-US" sz="1905" dirty="0"/>
          </a:p>
          <a:p>
            <a:r>
              <a:rPr lang="en-US" altLang="zh-CN" sz="1905" b="1" dirty="0" err="1"/>
              <a:t>Klass</a:t>
            </a:r>
            <a:r>
              <a:rPr lang="zh-CN" altLang="en-US" sz="1905" b="1" dirty="0"/>
              <a:t>，是</a:t>
            </a:r>
            <a:r>
              <a:rPr lang="en-US" altLang="zh-CN" sz="1905" b="1" dirty="0"/>
              <a:t>Java</a:t>
            </a:r>
            <a:r>
              <a:rPr lang="zh-CN" altLang="en-US" sz="1905" b="1" dirty="0"/>
              <a:t>类的在</a:t>
            </a:r>
            <a:r>
              <a:rPr lang="en-US" altLang="zh-CN" sz="1905" b="1" dirty="0"/>
              <a:t>C++</a:t>
            </a:r>
            <a:r>
              <a:rPr lang="zh-CN" altLang="en-US" sz="1905" b="1" dirty="0"/>
              <a:t>中的表示，用来描述</a:t>
            </a:r>
            <a:r>
              <a:rPr lang="en-US" altLang="zh-CN" sz="1905" b="1" dirty="0"/>
              <a:t>Java</a:t>
            </a:r>
            <a:r>
              <a:rPr lang="zh-CN" altLang="en-US" sz="1905" b="1" dirty="0"/>
              <a:t>类的信息</a:t>
            </a:r>
            <a:endParaRPr lang="zh-CN" altLang="en-US" sz="1905" dirty="0"/>
          </a:p>
          <a:p>
            <a:pPr algn="just"/>
            <a:endParaRPr lang="en-US" altLang="zh-CN" sz="1905" dirty="0"/>
          </a:p>
        </p:txBody>
      </p:sp>
    </p:spTree>
    <p:extLst>
      <p:ext uri="{BB962C8B-B14F-4D97-AF65-F5344CB8AC3E}">
        <p14:creationId xmlns:p14="http://schemas.microsoft.com/office/powerpoint/2010/main" val="611582966"/>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b="1" dirty="0"/>
              <a:t>Java</a:t>
            </a:r>
            <a:r>
              <a:rPr lang="zh-CN" altLang="en-US" sz="3493" b="1" dirty="0"/>
              <a:t>对象模型</a:t>
            </a:r>
            <a:r>
              <a:rPr lang="en-US" altLang="zh-CN" sz="3493" b="1" dirty="0"/>
              <a:t>: OOP-</a:t>
            </a:r>
            <a:r>
              <a:rPr lang="en-US" altLang="zh-CN" sz="3493" b="1" dirty="0" err="1"/>
              <a:t>Klass</a:t>
            </a:r>
            <a:r>
              <a:rPr lang="zh-CN" altLang="en-US" sz="3493" b="1" dirty="0"/>
              <a:t>模型</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385490"/>
          </a:xfrm>
          <a:prstGeom prst="rect">
            <a:avLst/>
          </a:prstGeom>
          <a:ln w="12700">
            <a:miter lim="400000"/>
          </a:ln>
        </p:spPr>
        <p:txBody>
          <a:bodyPr wrap="square" lIns="24192" rIns="24192">
            <a:spAutoFit/>
          </a:bodyPr>
          <a:lstStyle/>
          <a:p>
            <a:pPr algn="just"/>
            <a:r>
              <a:rPr lang="zh-CN" altLang="en-US" sz="1905" dirty="0"/>
              <a:t>简单地说，一个</a:t>
            </a:r>
            <a:r>
              <a:rPr lang="en-US" altLang="zh-CN" sz="1905" dirty="0"/>
              <a:t>Java</a:t>
            </a:r>
            <a:r>
              <a:rPr lang="zh-CN" altLang="en-US" sz="1905" dirty="0"/>
              <a:t>类在</a:t>
            </a:r>
            <a:r>
              <a:rPr lang="en-US" altLang="zh-CN" sz="1905" dirty="0"/>
              <a:t>JVM</a:t>
            </a:r>
            <a:r>
              <a:rPr lang="zh-CN" altLang="en-US" sz="1905" dirty="0"/>
              <a:t>中被拆分为了</a:t>
            </a:r>
            <a:r>
              <a:rPr lang="zh-CN" altLang="en-US" sz="1905" dirty="0">
                <a:solidFill>
                  <a:srgbClr val="1577BA"/>
                </a:solidFill>
              </a:rPr>
              <a:t>两个部分</a:t>
            </a:r>
            <a:r>
              <a:rPr lang="zh-CN" altLang="en-US" sz="1905" dirty="0"/>
              <a:t>：数据和描述信息，分别对应</a:t>
            </a:r>
            <a:r>
              <a:rPr lang="en-US" altLang="zh-CN" sz="1905" dirty="0">
                <a:solidFill>
                  <a:srgbClr val="1577BA"/>
                </a:solidFill>
              </a:rPr>
              <a:t>OOP</a:t>
            </a:r>
            <a:r>
              <a:rPr lang="zh-CN" altLang="en-US" sz="1905" dirty="0"/>
              <a:t>和</a:t>
            </a:r>
            <a:r>
              <a:rPr lang="en-US" altLang="zh-CN" sz="1905" dirty="0" err="1">
                <a:solidFill>
                  <a:srgbClr val="1577BA"/>
                </a:solidFill>
              </a:rPr>
              <a:t>Klass</a:t>
            </a:r>
            <a:endParaRPr lang="en-US" altLang="zh-CN" sz="1905" dirty="0">
              <a:solidFill>
                <a:srgbClr val="1577BA"/>
              </a:solidFill>
            </a:endParaRPr>
          </a:p>
        </p:txBody>
      </p:sp>
      <p:sp>
        <p:nvSpPr>
          <p:cNvPr id="6" name="文本框 10"/>
          <p:cNvSpPr txBox="1"/>
          <p:nvPr/>
        </p:nvSpPr>
        <p:spPr>
          <a:xfrm>
            <a:off x="1354812" y="3037836"/>
            <a:ext cx="10071299" cy="1558119"/>
          </a:xfrm>
          <a:prstGeom prst="rect">
            <a:avLst/>
          </a:prstGeom>
          <a:ln w="12700">
            <a:miter lim="400000"/>
          </a:ln>
        </p:spPr>
        <p:txBody>
          <a:bodyPr wrap="square" lIns="24192" rIns="24192">
            <a:spAutoFit/>
          </a:bodyPr>
          <a:lstStyle/>
          <a:p>
            <a:pPr algn="just"/>
            <a:r>
              <a:rPr lang="en-US" altLang="zh-CN" sz="1905" dirty="0"/>
              <a:t>OOP</a:t>
            </a:r>
            <a:r>
              <a:rPr lang="zh-CN" altLang="en-US" sz="1905" dirty="0"/>
              <a:t>表示</a:t>
            </a:r>
            <a:r>
              <a:rPr lang="en-US" altLang="zh-CN" sz="1905" dirty="0"/>
              <a:t>java</a:t>
            </a:r>
            <a:r>
              <a:rPr lang="zh-CN" altLang="en-US" sz="1905" dirty="0"/>
              <a:t>对象 应该承载的</a:t>
            </a:r>
            <a:r>
              <a:rPr lang="zh-CN" altLang="en-US" sz="1905" dirty="0" smtClean="0"/>
              <a:t>数据</a:t>
            </a:r>
            <a:endParaRPr lang="en-US" altLang="zh-CN" sz="1905" dirty="0" smtClean="0"/>
          </a:p>
          <a:p>
            <a:pPr algn="just"/>
            <a:r>
              <a:rPr lang="zh-CN" altLang="en-US" sz="1905" dirty="0" smtClean="0"/>
              <a:t> </a:t>
            </a:r>
            <a:r>
              <a:rPr lang="en-US" altLang="zh-CN" sz="1905" dirty="0" smtClean="0"/>
              <a:t>java</a:t>
            </a:r>
            <a:r>
              <a:rPr lang="zh-CN" altLang="en-US" sz="1905" dirty="0" smtClean="0"/>
              <a:t>对象 </a:t>
            </a:r>
            <a:r>
              <a:rPr lang="en-US" altLang="zh-CN" sz="1905" dirty="0" err="1" smtClean="0"/>
              <a:t>klass</a:t>
            </a:r>
            <a:r>
              <a:rPr lang="en-US" altLang="zh-CN" sz="1905" dirty="0" smtClean="0"/>
              <a:t> </a:t>
            </a:r>
            <a:endParaRPr lang="en-US" altLang="zh-CN" sz="1905" dirty="0"/>
          </a:p>
          <a:p>
            <a:pPr algn="just"/>
            <a:endParaRPr lang="en-US" altLang="zh-CN" sz="1905" dirty="0">
              <a:solidFill>
                <a:srgbClr val="1577BA"/>
              </a:solidFill>
            </a:endParaRPr>
          </a:p>
          <a:p>
            <a:pPr algn="just"/>
            <a:endParaRPr lang="en-US" altLang="zh-CN" sz="1905" dirty="0">
              <a:solidFill>
                <a:srgbClr val="1577BA"/>
              </a:solidFill>
            </a:endParaRPr>
          </a:p>
          <a:p>
            <a:pPr algn="just"/>
            <a:r>
              <a:rPr lang="en-US" altLang="zh-CN" sz="1905" dirty="0" err="1"/>
              <a:t>Klass</a:t>
            </a:r>
            <a:r>
              <a:rPr lang="zh-CN" altLang="en-US" sz="1905" dirty="0"/>
              <a:t>表示描述对象有多大，函数地址，对象大小，静态区域大小</a:t>
            </a:r>
            <a:endParaRPr lang="en-US" altLang="zh-CN" sz="1905" dirty="0"/>
          </a:p>
        </p:txBody>
      </p:sp>
    </p:spTree>
    <p:extLst>
      <p:ext uri="{BB962C8B-B14F-4D97-AF65-F5344CB8AC3E}">
        <p14:creationId xmlns:p14="http://schemas.microsoft.com/office/powerpoint/2010/main" val="1245099368"/>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4969750" y="1339866"/>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62487" y="1703547"/>
            <a:ext cx="1467068"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smtClean="0">
                <a:solidFill>
                  <a:srgbClr val="F8F8F8"/>
                </a:solidFill>
                <a:latin typeface="黑体" panose="02010609060101010101" pitchFamily="49" charset="-122"/>
                <a:ea typeface="黑体" panose="02010609060101010101" pitchFamily="49" charset="-122"/>
              </a:rPr>
              <a:t>05</a:t>
            </a:r>
            <a:endParaRPr lang="zh-CN" altLang="en-US" sz="10002" dirty="0">
              <a:solidFill>
                <a:srgbClr val="F8F8F8"/>
              </a:solidFill>
              <a:latin typeface="黑体" panose="02010609060101010101" pitchFamily="49" charset="-122"/>
              <a:ea typeface="黑体" panose="02010609060101010101" pitchFamily="49"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1891114" y="4257613"/>
            <a:ext cx="8561580" cy="58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175" dirty="0" smtClean="0">
                <a:latin typeface="思源黑体 CN Bold" panose="020B0800000000000000" pitchFamily="34" charset="-122"/>
                <a:ea typeface="思源黑体 CN Bold" panose="020B0800000000000000" pitchFamily="34" charset="-122"/>
                <a:sym typeface="+mn-ea"/>
              </a:rPr>
              <a:t>我们从哪里去找</a:t>
            </a:r>
            <a:r>
              <a:rPr lang="en-US" altLang="zh-CN" sz="3175" dirty="0" err="1" smtClean="0">
                <a:latin typeface="思源黑体 CN Bold" panose="020B0800000000000000" pitchFamily="34" charset="-122"/>
                <a:ea typeface="思源黑体 CN Bold" panose="020B0800000000000000" pitchFamily="34" charset="-122"/>
                <a:sym typeface="+mn-ea"/>
              </a:rPr>
              <a:t>klass</a:t>
            </a:r>
            <a:r>
              <a:rPr lang="zh-CN" altLang="en-US" sz="3175" dirty="0" smtClean="0">
                <a:latin typeface="思源黑体 CN Bold" panose="020B0800000000000000" pitchFamily="34" charset="-122"/>
                <a:ea typeface="思源黑体 CN Bold" panose="020B0800000000000000" pitchFamily="34" charset="-122"/>
                <a:sym typeface="+mn-ea"/>
              </a:rPr>
              <a:t>的信息呢</a:t>
            </a:r>
            <a:endParaRPr lang="zh-CN" altLang="en-US" sz="1905" dirty="0">
              <a:solidFill>
                <a:srgbClr val="FF0000"/>
              </a:solidFill>
              <a:latin typeface="思源黑体 CN Bold" panose="020B0800000000000000" pitchFamily="34" charset="-122"/>
              <a:ea typeface="思源黑体 CN Bold" panose="020B0800000000000000" pitchFamily="34" charset="-122"/>
              <a:sym typeface="+mn-ea"/>
            </a:endParaRPr>
          </a:p>
        </p:txBody>
      </p:sp>
    </p:spTree>
    <p:extLst>
      <p:ext uri="{BB962C8B-B14F-4D97-AF65-F5344CB8AC3E}">
        <p14:creationId xmlns:p14="http://schemas.microsoft.com/office/powerpoint/2010/main" val="1565496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93" dirty="0"/>
              <a:t>从哪里找分配</a:t>
            </a:r>
            <a:r>
              <a:rPr lang="en-US" altLang="zh-CN" sz="3493" dirty="0"/>
              <a:t>java</a:t>
            </a:r>
            <a:r>
              <a:rPr lang="zh-CN" altLang="en-US" sz="3493" dirty="0"/>
              <a:t>对象和</a:t>
            </a:r>
            <a:r>
              <a:rPr lang="en-US" altLang="zh-CN" sz="3493" dirty="0" err="1"/>
              <a:t>klass</a:t>
            </a:r>
            <a:r>
              <a:rPr lang="zh-CN" altLang="en-US" sz="3493" dirty="0"/>
              <a:t>的源码</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5" name="左大括号 4"/>
          <p:cNvSpPr/>
          <p:nvPr/>
        </p:nvSpPr>
        <p:spPr>
          <a:xfrm>
            <a:off x="1786054" y="1571676"/>
            <a:ext cx="380990" cy="4763305"/>
          </a:xfrm>
          <a:prstGeom prst="leftBrace">
            <a:avLst/>
          </a:prstGeom>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48386" tIns="24193" rIns="48386" bIns="24193" numCol="1" spcCol="0" rtlCol="0" fromWordArt="0" anchor="ctr" anchorCtr="0" forceAA="0" compatLnSpc="1">
            <a:prstTxWarp prst="textNoShape">
              <a:avLst/>
            </a:prstTxWarp>
            <a:noAutofit/>
          </a:bodyPr>
          <a:lstStyle/>
          <a:p>
            <a:pPr algn="ctr"/>
            <a:endParaRPr lang="zh-CN" altLang="en-US" sz="953"/>
          </a:p>
        </p:txBody>
      </p:sp>
      <p:sp>
        <p:nvSpPr>
          <p:cNvPr id="6" name="立方体 5"/>
          <p:cNvSpPr/>
          <p:nvPr/>
        </p:nvSpPr>
        <p:spPr>
          <a:xfrm>
            <a:off x="2619469" y="1524052"/>
            <a:ext cx="1857325" cy="285742"/>
          </a:xfrm>
          <a:prstGeom prst="cub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6" tIns="24193" rIns="48386" bIns="24193" numCol="1" spcCol="0" rtlCol="0" fromWordArt="0" anchor="ctr" anchorCtr="0" forceAA="0" compatLnSpc="1">
            <a:prstTxWarp prst="textNoShape">
              <a:avLst/>
            </a:prstTxWarp>
            <a:noAutofit/>
          </a:bodyPr>
          <a:lstStyle/>
          <a:p>
            <a:pPr algn="ctr"/>
            <a:endParaRPr lang="zh-CN" altLang="en-US" sz="953"/>
          </a:p>
        </p:txBody>
      </p:sp>
      <p:sp>
        <p:nvSpPr>
          <p:cNvPr id="8" name="文本框 7"/>
          <p:cNvSpPr txBox="1"/>
          <p:nvPr/>
        </p:nvSpPr>
        <p:spPr>
          <a:xfrm>
            <a:off x="262095" y="3714742"/>
            <a:ext cx="1357276" cy="547673"/>
          </a:xfrm>
          <a:prstGeom prst="rect">
            <a:avLst/>
          </a:prstGeom>
        </p:spPr>
        <p:txBody>
          <a:bodyPr vert="horz" wrap="square" lIns="48386" tIns="24193" rIns="48386" bIns="24193" rtlCol="0">
            <a:normAutofit/>
          </a:bodyPr>
          <a:lstStyle/>
          <a:p>
            <a:pPr algn="ctr">
              <a:lnSpc>
                <a:spcPct val="150000"/>
              </a:lnSpc>
            </a:pPr>
            <a:r>
              <a:rPr lang="zh-CN" altLang="en-US" sz="1693" dirty="0">
                <a:latin typeface="思源黑体 CN Normal" panose="020B0400000000000000" pitchFamily="34" charset="-122"/>
                <a:ea typeface="思源黑体 CN Normal" panose="020B0400000000000000" pitchFamily="34" charset="-122"/>
                <a:cs typeface="Source Han Sans CN Normal" charset="-122"/>
              </a:rPr>
              <a:t>查找</a:t>
            </a:r>
            <a:r>
              <a:rPr lang="en-US" altLang="zh-CN" sz="1693" dirty="0" err="1">
                <a:latin typeface="思源黑体 CN Normal" panose="020B0400000000000000" pitchFamily="34" charset="-122"/>
                <a:ea typeface="思源黑体 CN Normal" panose="020B0400000000000000" pitchFamily="34" charset="-122"/>
                <a:cs typeface="Source Han Sans CN Normal" charset="-122"/>
              </a:rPr>
              <a:t>klass</a:t>
            </a:r>
            <a:endParaRPr lang="zh-CN" altLang="en-US" sz="1693" dirty="0">
              <a:latin typeface="思源黑体 CN Normal" panose="020B0400000000000000" pitchFamily="34" charset="-122"/>
              <a:ea typeface="思源黑体 CN Normal" panose="020B0400000000000000" pitchFamily="34" charset="-122"/>
              <a:cs typeface="Source Han Sans CN Normal" charset="-122"/>
            </a:endParaRPr>
          </a:p>
        </p:txBody>
      </p:sp>
      <p:sp>
        <p:nvSpPr>
          <p:cNvPr id="9" name="文本框 8"/>
          <p:cNvSpPr txBox="1"/>
          <p:nvPr/>
        </p:nvSpPr>
        <p:spPr>
          <a:xfrm>
            <a:off x="4643477" y="1393583"/>
            <a:ext cx="3619383" cy="539086"/>
          </a:xfrm>
          <a:prstGeom prst="rect">
            <a:avLst/>
          </a:prstGeom>
        </p:spPr>
        <p:txBody>
          <a:bodyPr vert="horz" wrap="square" lIns="48386" tIns="24193" rIns="48386" bIns="24193" rtlCol="0">
            <a:normAutofit/>
          </a:bodyPr>
          <a:lstStyle/>
          <a:p>
            <a:pPr algn="ctr">
              <a:lnSpc>
                <a:spcPct val="150000"/>
              </a:lnSpc>
            </a:pPr>
            <a:r>
              <a:rPr lang="zh-CN" altLang="en-US" sz="1693" dirty="0">
                <a:latin typeface="思源黑体 CN Normal" panose="020B0400000000000000" pitchFamily="34" charset="-122"/>
                <a:ea typeface="思源黑体 CN Normal" panose="020B0400000000000000" pitchFamily="34" charset="-122"/>
                <a:cs typeface="Source Han Sans CN Normal" charset="-122"/>
              </a:rPr>
              <a:t>在</a:t>
            </a:r>
            <a:r>
              <a:rPr lang="en-US" altLang="zh-CN" sz="1693" dirty="0">
                <a:latin typeface="思源黑体 CN Normal" panose="020B0400000000000000" pitchFamily="34" charset="-122"/>
                <a:ea typeface="思源黑体 CN Normal" panose="020B0400000000000000" pitchFamily="34" charset="-122"/>
                <a:cs typeface="Source Han Sans CN Normal" charset="-122"/>
              </a:rPr>
              <a:t>SDK</a:t>
            </a:r>
            <a:r>
              <a:rPr lang="zh-CN" altLang="en-US" sz="1693" dirty="0">
                <a:latin typeface="思源黑体 CN Normal" panose="020B0400000000000000" pitchFamily="34" charset="-122"/>
                <a:ea typeface="思源黑体 CN Normal" panose="020B0400000000000000" pitchFamily="34" charset="-122"/>
                <a:cs typeface="Source Han Sans CN Normal" charset="-122"/>
              </a:rPr>
              <a:t>层层否找到</a:t>
            </a:r>
            <a:r>
              <a:rPr lang="en-US" altLang="zh-CN" sz="1693" dirty="0" err="1">
                <a:latin typeface="思源黑体 CN Normal" panose="020B0400000000000000" pitchFamily="34" charset="-122"/>
                <a:ea typeface="思源黑体 CN Normal" panose="020B0400000000000000" pitchFamily="34" charset="-122"/>
                <a:cs typeface="Source Han Sans CN Normal" charset="-122"/>
              </a:rPr>
              <a:t>klass</a:t>
            </a:r>
            <a:r>
              <a:rPr lang="en-US" altLang="zh-CN" sz="1693" dirty="0">
                <a:latin typeface="思源黑体 CN Normal" panose="020B0400000000000000" pitchFamily="34" charset="-122"/>
                <a:ea typeface="思源黑体 CN Normal" panose="020B0400000000000000" pitchFamily="34" charset="-122"/>
                <a:cs typeface="Source Han Sans CN Normal" charset="-122"/>
              </a:rPr>
              <a:t> </a:t>
            </a:r>
            <a:r>
              <a:rPr lang="zh-CN" altLang="en-US" sz="1693" dirty="0">
                <a:latin typeface="思源黑体 CN Normal" panose="020B0400000000000000" pitchFamily="34" charset="-122"/>
                <a:ea typeface="思源黑体 CN Normal" panose="020B0400000000000000" pitchFamily="34" charset="-122"/>
                <a:cs typeface="Source Han Sans CN Normal" charset="-122"/>
              </a:rPr>
              <a:t>声明的信息</a:t>
            </a:r>
          </a:p>
        </p:txBody>
      </p:sp>
      <p:sp>
        <p:nvSpPr>
          <p:cNvPr id="12" name="立方体 11"/>
          <p:cNvSpPr/>
          <p:nvPr/>
        </p:nvSpPr>
        <p:spPr>
          <a:xfrm>
            <a:off x="2595657" y="2496522"/>
            <a:ext cx="1857325" cy="285742"/>
          </a:xfrm>
          <a:prstGeom prst="cub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6" tIns="24193" rIns="48386" bIns="24193" numCol="1" spcCol="0" rtlCol="0" fromWordArt="0" anchor="ctr" anchorCtr="0" forceAA="0" compatLnSpc="1">
            <a:prstTxWarp prst="textNoShape">
              <a:avLst/>
            </a:prstTxWarp>
            <a:noAutofit/>
          </a:bodyPr>
          <a:lstStyle/>
          <a:p>
            <a:pPr algn="ctr"/>
            <a:endParaRPr lang="zh-CN" altLang="en-US" sz="953"/>
          </a:p>
        </p:txBody>
      </p:sp>
      <p:sp>
        <p:nvSpPr>
          <p:cNvPr id="13" name="文本框 12"/>
          <p:cNvSpPr txBox="1"/>
          <p:nvPr/>
        </p:nvSpPr>
        <p:spPr>
          <a:xfrm>
            <a:off x="4214863" y="2401293"/>
            <a:ext cx="3619383" cy="539086"/>
          </a:xfrm>
          <a:prstGeom prst="rect">
            <a:avLst/>
          </a:prstGeom>
        </p:spPr>
        <p:txBody>
          <a:bodyPr vert="horz" wrap="square" lIns="48386" tIns="24193" rIns="48386" bIns="24193" rtlCol="0">
            <a:normAutofit/>
          </a:bodyPr>
          <a:lstStyle/>
          <a:p>
            <a:pPr algn="ctr">
              <a:lnSpc>
                <a:spcPct val="150000"/>
              </a:lnSpc>
            </a:pPr>
            <a:r>
              <a:rPr lang="en-US" altLang="zh-CN" sz="1693" dirty="0" err="1">
                <a:latin typeface="思源黑体 CN Normal" panose="020B0400000000000000" pitchFamily="34" charset="-122"/>
                <a:ea typeface="思源黑体 CN Normal" panose="020B0400000000000000" pitchFamily="34" charset="-122"/>
                <a:cs typeface="Source Han Sans CN Normal" charset="-122"/>
              </a:rPr>
              <a:t>FrameWork</a:t>
            </a:r>
            <a:r>
              <a:rPr lang="zh-CN" altLang="en-US" sz="1693" dirty="0">
                <a:latin typeface="思源黑体 CN Normal" panose="020B0400000000000000" pitchFamily="34" charset="-122"/>
                <a:ea typeface="思源黑体 CN Normal" panose="020B0400000000000000" pitchFamily="34" charset="-122"/>
                <a:cs typeface="Source Han Sans CN Normal" charset="-122"/>
              </a:rPr>
              <a:t>层 有没有</a:t>
            </a:r>
            <a:r>
              <a:rPr lang="en-US" altLang="zh-CN" sz="1693" dirty="0" err="1">
                <a:latin typeface="思源黑体 CN Normal" panose="020B0400000000000000" pitchFamily="34" charset="-122"/>
                <a:ea typeface="思源黑体 CN Normal" panose="020B0400000000000000" pitchFamily="34" charset="-122"/>
                <a:cs typeface="Source Han Sans CN Normal" charset="-122"/>
              </a:rPr>
              <a:t>klass</a:t>
            </a:r>
            <a:endParaRPr lang="zh-CN" altLang="en-US" sz="1693" dirty="0">
              <a:latin typeface="思源黑体 CN Normal" panose="020B0400000000000000" pitchFamily="34" charset="-122"/>
              <a:ea typeface="思源黑体 CN Normal" panose="020B0400000000000000" pitchFamily="34" charset="-122"/>
              <a:cs typeface="Source Han Sans CN Normal" charset="-122"/>
            </a:endParaRPr>
          </a:p>
        </p:txBody>
      </p:sp>
      <p:sp>
        <p:nvSpPr>
          <p:cNvPr id="14" name="立方体 13"/>
          <p:cNvSpPr/>
          <p:nvPr/>
        </p:nvSpPr>
        <p:spPr>
          <a:xfrm>
            <a:off x="2571845" y="3520432"/>
            <a:ext cx="1857325" cy="285742"/>
          </a:xfrm>
          <a:prstGeom prst="cub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6" tIns="24193" rIns="48386" bIns="24193" numCol="1" spcCol="0" rtlCol="0" fromWordArt="0" anchor="ctr" anchorCtr="0" forceAA="0" compatLnSpc="1">
            <a:prstTxWarp prst="textNoShape">
              <a:avLst/>
            </a:prstTxWarp>
            <a:noAutofit/>
          </a:bodyPr>
          <a:lstStyle/>
          <a:p>
            <a:pPr algn="ctr"/>
            <a:endParaRPr lang="zh-CN" altLang="en-US" sz="953"/>
          </a:p>
        </p:txBody>
      </p:sp>
      <p:sp>
        <p:nvSpPr>
          <p:cNvPr id="15" name="文本框 14"/>
          <p:cNvSpPr txBox="1"/>
          <p:nvPr/>
        </p:nvSpPr>
        <p:spPr>
          <a:xfrm>
            <a:off x="4643477" y="3445199"/>
            <a:ext cx="3619383" cy="539086"/>
          </a:xfrm>
          <a:prstGeom prst="rect">
            <a:avLst/>
          </a:prstGeom>
        </p:spPr>
        <p:txBody>
          <a:bodyPr vert="horz" wrap="square" lIns="48386" tIns="24193" rIns="48386" bIns="24193" rtlCol="0">
            <a:normAutofit/>
          </a:bodyPr>
          <a:lstStyle/>
          <a:p>
            <a:pPr algn="ctr">
              <a:lnSpc>
                <a:spcPct val="150000"/>
              </a:lnSpc>
            </a:pPr>
            <a:r>
              <a:rPr lang="en-US" altLang="zh-CN" sz="1693" dirty="0" smtClean="0">
                <a:latin typeface="思源黑体 CN Normal" panose="020B0400000000000000" pitchFamily="34" charset="-122"/>
                <a:ea typeface="思源黑体 CN Normal" panose="020B0400000000000000" pitchFamily="34" charset="-122"/>
                <a:cs typeface="Source Han Sans CN Normal" charset="-122"/>
              </a:rPr>
              <a:t>Android</a:t>
            </a:r>
            <a:r>
              <a:rPr lang="zh-CN" altLang="en-US" sz="1693" dirty="0" smtClean="0">
                <a:latin typeface="思源黑体 CN Normal" panose="020B0400000000000000" pitchFamily="34" charset="-122"/>
                <a:ea typeface="思源黑体 CN Normal" panose="020B0400000000000000" pitchFamily="34" charset="-122"/>
                <a:cs typeface="Source Han Sans CN Normal" charset="-122"/>
              </a:rPr>
              <a:t>系统源有没有</a:t>
            </a:r>
            <a:r>
              <a:rPr lang="en-US" altLang="zh-CN" sz="1693" dirty="0" err="1">
                <a:latin typeface="思源黑体 CN Normal" panose="020B0400000000000000" pitchFamily="34" charset="-122"/>
                <a:ea typeface="思源黑体 CN Normal" panose="020B0400000000000000" pitchFamily="34" charset="-122"/>
                <a:cs typeface="Source Han Sans CN Normal" charset="-122"/>
              </a:rPr>
              <a:t>klass</a:t>
            </a:r>
            <a:r>
              <a:rPr lang="zh-CN" altLang="en-US" sz="1693" dirty="0">
                <a:latin typeface="思源黑体 CN Normal" panose="020B0400000000000000" pitchFamily="34" charset="-122"/>
                <a:ea typeface="思源黑体 CN Normal" panose="020B0400000000000000" pitchFamily="34" charset="-122"/>
                <a:cs typeface="Source Han Sans CN Normal" charset="-122"/>
              </a:rPr>
              <a:t>的信息</a:t>
            </a:r>
          </a:p>
        </p:txBody>
      </p:sp>
      <p:sp>
        <p:nvSpPr>
          <p:cNvPr id="16" name="立方体 15"/>
          <p:cNvSpPr/>
          <p:nvPr/>
        </p:nvSpPr>
        <p:spPr>
          <a:xfrm>
            <a:off x="2571845" y="4615777"/>
            <a:ext cx="1857325" cy="285742"/>
          </a:xfrm>
          <a:prstGeom prst="cub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6" tIns="24193" rIns="48386" bIns="24193" numCol="1" spcCol="0" rtlCol="0" fromWordArt="0" anchor="ctr" anchorCtr="0" forceAA="0" compatLnSpc="1">
            <a:prstTxWarp prst="textNoShape">
              <a:avLst/>
            </a:prstTxWarp>
            <a:noAutofit/>
          </a:bodyPr>
          <a:lstStyle/>
          <a:p>
            <a:pPr algn="ctr"/>
            <a:endParaRPr lang="zh-CN" altLang="en-US" sz="953"/>
          </a:p>
        </p:txBody>
      </p:sp>
      <p:sp>
        <p:nvSpPr>
          <p:cNvPr id="17" name="文本框 16"/>
          <p:cNvSpPr txBox="1"/>
          <p:nvPr/>
        </p:nvSpPr>
        <p:spPr>
          <a:xfrm>
            <a:off x="4216379" y="4484134"/>
            <a:ext cx="3619383" cy="539086"/>
          </a:xfrm>
          <a:prstGeom prst="rect">
            <a:avLst/>
          </a:prstGeom>
        </p:spPr>
        <p:txBody>
          <a:bodyPr vert="horz" wrap="square" lIns="48386" tIns="24193" rIns="48386" bIns="24193" rtlCol="0">
            <a:normAutofit/>
          </a:bodyPr>
          <a:lstStyle/>
          <a:p>
            <a:pPr algn="ctr">
              <a:lnSpc>
                <a:spcPct val="150000"/>
              </a:lnSpc>
            </a:pPr>
            <a:r>
              <a:rPr lang="en-US" altLang="zh-CN" sz="1693" dirty="0">
                <a:latin typeface="思源黑体 CN Normal" panose="020B0400000000000000" pitchFamily="34" charset="-122"/>
                <a:ea typeface="思源黑体 CN Normal" panose="020B0400000000000000" pitchFamily="34" charset="-122"/>
                <a:cs typeface="Source Han Sans CN Normal" charset="-122"/>
              </a:rPr>
              <a:t>JDK</a:t>
            </a:r>
            <a:r>
              <a:rPr lang="zh-CN" altLang="en-US" sz="1693" dirty="0">
                <a:latin typeface="思源黑体 CN Normal" panose="020B0400000000000000" pitchFamily="34" charset="-122"/>
                <a:ea typeface="思源黑体 CN Normal" panose="020B0400000000000000" pitchFamily="34" charset="-122"/>
                <a:cs typeface="Source Han Sans CN Normal" charset="-122"/>
              </a:rPr>
              <a:t>源码有没有</a:t>
            </a:r>
            <a:r>
              <a:rPr lang="en-US" altLang="zh-CN" sz="1693" dirty="0" err="1">
                <a:latin typeface="思源黑体 CN Normal" panose="020B0400000000000000" pitchFamily="34" charset="-122"/>
                <a:ea typeface="思源黑体 CN Normal" panose="020B0400000000000000" pitchFamily="34" charset="-122"/>
                <a:cs typeface="Source Han Sans CN Normal" charset="-122"/>
              </a:rPr>
              <a:t>Klass</a:t>
            </a:r>
            <a:r>
              <a:rPr lang="zh-CN" altLang="en-US" sz="1693" dirty="0">
                <a:latin typeface="思源黑体 CN Normal" panose="020B0400000000000000" pitchFamily="34" charset="-122"/>
                <a:ea typeface="思源黑体 CN Normal" panose="020B0400000000000000" pitchFamily="34" charset="-122"/>
                <a:cs typeface="Source Han Sans CN Normal" charset="-122"/>
              </a:rPr>
              <a:t>的信息</a:t>
            </a:r>
          </a:p>
        </p:txBody>
      </p:sp>
      <p:sp>
        <p:nvSpPr>
          <p:cNvPr id="18" name="立方体 17"/>
          <p:cNvSpPr/>
          <p:nvPr/>
        </p:nvSpPr>
        <p:spPr>
          <a:xfrm>
            <a:off x="2548033" y="5568252"/>
            <a:ext cx="1857325" cy="285742"/>
          </a:xfrm>
          <a:prstGeom prst="cub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6" tIns="24193" rIns="48386" bIns="24193" numCol="1" spcCol="0" rtlCol="0" fromWordArt="0" anchor="ctr" anchorCtr="0" forceAA="0" compatLnSpc="1">
            <a:prstTxWarp prst="textNoShape">
              <a:avLst/>
            </a:prstTxWarp>
            <a:noAutofit/>
          </a:bodyPr>
          <a:lstStyle/>
          <a:p>
            <a:pPr algn="ctr"/>
            <a:endParaRPr lang="zh-CN" altLang="en-US" sz="953"/>
          </a:p>
        </p:txBody>
      </p:sp>
      <p:sp>
        <p:nvSpPr>
          <p:cNvPr id="19" name="文本框 18"/>
          <p:cNvSpPr txBox="1"/>
          <p:nvPr/>
        </p:nvSpPr>
        <p:spPr>
          <a:xfrm>
            <a:off x="2934319" y="5476820"/>
            <a:ext cx="7072122" cy="539086"/>
          </a:xfrm>
          <a:prstGeom prst="rect">
            <a:avLst/>
          </a:prstGeom>
        </p:spPr>
        <p:txBody>
          <a:bodyPr vert="horz" wrap="square" lIns="48386" tIns="24193" rIns="48386" bIns="24193" rtlCol="0">
            <a:normAutofit/>
          </a:bodyPr>
          <a:lstStyle/>
          <a:p>
            <a:pPr algn="ctr">
              <a:lnSpc>
                <a:spcPct val="150000"/>
              </a:lnSpc>
            </a:pPr>
            <a:r>
              <a:rPr lang="en-US" altLang="zh-CN" sz="1693" dirty="0">
                <a:latin typeface="思源黑体 CN Normal" panose="020B0400000000000000" pitchFamily="34" charset="-122"/>
                <a:ea typeface="思源黑体 CN Normal" panose="020B0400000000000000" pitchFamily="34" charset="-122"/>
                <a:cs typeface="Source Han Sans CN Normal" charset="-122"/>
              </a:rPr>
              <a:t>JDK</a:t>
            </a:r>
            <a:r>
              <a:rPr lang="zh-CN" altLang="en-US" sz="1693" dirty="0">
                <a:latin typeface="思源黑体 CN Normal" panose="020B0400000000000000" pitchFamily="34" charset="-122"/>
                <a:ea typeface="思源黑体 CN Normal" panose="020B0400000000000000" pitchFamily="34" charset="-122"/>
                <a:cs typeface="Source Han Sans CN Normal" charset="-122"/>
              </a:rPr>
              <a:t>是编译好的工具 ，那源码到底在哪</a:t>
            </a:r>
          </a:p>
        </p:txBody>
      </p:sp>
      <p:sp>
        <p:nvSpPr>
          <p:cNvPr id="20" name="矩形 19"/>
          <p:cNvSpPr/>
          <p:nvPr/>
        </p:nvSpPr>
        <p:spPr>
          <a:xfrm>
            <a:off x="8126225" y="5234550"/>
            <a:ext cx="6191083" cy="5322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6" tIns="24193" rIns="48386" bIns="24193" numCol="1" spcCol="0" rtlCol="0" fromWordArt="0" anchor="ctr" anchorCtr="0" forceAA="0" compatLnSpc="1">
            <a:prstTxWarp prst="textNoShape">
              <a:avLst/>
            </a:prstTxWarp>
            <a:noAutofit/>
          </a:bodyPr>
          <a:lstStyle/>
          <a:p>
            <a:pPr algn="ctr"/>
            <a:endParaRPr lang="zh-CN" altLang="en-US" sz="953"/>
          </a:p>
        </p:txBody>
      </p:sp>
      <p:sp>
        <p:nvSpPr>
          <p:cNvPr id="21" name="矩形 20"/>
          <p:cNvSpPr/>
          <p:nvPr/>
        </p:nvSpPr>
        <p:spPr>
          <a:xfrm>
            <a:off x="4263408" y="5056657"/>
            <a:ext cx="6191083" cy="5322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6" tIns="24193" rIns="48386" bIns="24193" numCol="1" spcCol="0" rtlCol="0" fromWordArt="0" anchor="ctr" anchorCtr="0" forceAA="0" compatLnSpc="1">
            <a:prstTxWarp prst="textNoShape">
              <a:avLst/>
            </a:prstTxWarp>
            <a:noAutofit/>
          </a:bodyPr>
          <a:lstStyle/>
          <a:p>
            <a:pPr algn="ctr"/>
            <a:endParaRPr lang="zh-CN" altLang="en-US" sz="953"/>
          </a:p>
        </p:txBody>
      </p:sp>
    </p:spTree>
    <p:extLst>
      <p:ext uri="{BB962C8B-B14F-4D97-AF65-F5344CB8AC3E}">
        <p14:creationId xmlns:p14="http://schemas.microsoft.com/office/powerpoint/2010/main" val="1486059943"/>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a:t>Java</a:t>
            </a:r>
            <a:r>
              <a:rPr lang="zh-CN" altLang="en-US" sz="3493" dirty="0"/>
              <a:t>对象构建过程</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971804"/>
          </a:xfrm>
          <a:prstGeom prst="rect">
            <a:avLst/>
          </a:prstGeom>
          <a:ln w="12700">
            <a:miter lim="400000"/>
          </a:ln>
        </p:spPr>
        <p:txBody>
          <a:bodyPr wrap="square" lIns="24192" rIns="24192">
            <a:spAutoFit/>
          </a:bodyPr>
          <a:lstStyle/>
          <a:p>
            <a:pPr algn="just"/>
            <a:r>
              <a:rPr lang="en-US" altLang="zh-CN" sz="1905" dirty="0"/>
              <a:t>Person person=new Person    </a:t>
            </a:r>
            <a:r>
              <a:rPr lang="zh-CN" altLang="en-US" sz="1905" dirty="0"/>
              <a:t>这段代码是非常熟悉的了。但是在</a:t>
            </a:r>
            <a:r>
              <a:rPr lang="en-US" altLang="zh-CN" sz="1905" dirty="0"/>
              <a:t>JVM</a:t>
            </a:r>
            <a:r>
              <a:rPr lang="zh-CN" altLang="en-US" sz="1905" dirty="0"/>
              <a:t>中并不是这样执行的</a:t>
            </a:r>
            <a:endParaRPr lang="en-US" altLang="zh-CN" sz="1905" dirty="0"/>
          </a:p>
          <a:p>
            <a:pPr algn="just"/>
            <a:endParaRPr lang="en-US" altLang="zh-CN" sz="1905" dirty="0"/>
          </a:p>
          <a:p>
            <a:pPr algn="just"/>
            <a:r>
              <a:rPr lang="zh-CN" altLang="en-US" sz="1905" dirty="0"/>
              <a:t>而是转换成了</a:t>
            </a:r>
            <a:r>
              <a:rPr lang="en-US" altLang="zh-CN" sz="1905" dirty="0"/>
              <a:t>new</a:t>
            </a:r>
            <a:r>
              <a:rPr lang="zh-CN" altLang="en-US" sz="1905" dirty="0"/>
              <a:t>指令</a:t>
            </a:r>
            <a:endParaRPr lang="en-US" altLang="zh-CN" sz="1905" dirty="0"/>
          </a:p>
        </p:txBody>
      </p:sp>
      <p:pic>
        <p:nvPicPr>
          <p:cNvPr id="5" name="图片 4"/>
          <p:cNvPicPr>
            <a:picLocks noChangeAspect="1"/>
          </p:cNvPicPr>
          <p:nvPr/>
        </p:nvPicPr>
        <p:blipFill>
          <a:blip r:embed="rId3"/>
          <a:stretch>
            <a:fillRect/>
          </a:stretch>
        </p:blipFill>
        <p:spPr>
          <a:xfrm>
            <a:off x="1143134" y="2783987"/>
            <a:ext cx="7866603" cy="2756381"/>
          </a:xfrm>
          <a:prstGeom prst="rect">
            <a:avLst/>
          </a:prstGeom>
        </p:spPr>
      </p:pic>
      <p:sp>
        <p:nvSpPr>
          <p:cNvPr id="6" name="矩形 5"/>
          <p:cNvSpPr/>
          <p:nvPr/>
        </p:nvSpPr>
        <p:spPr>
          <a:xfrm>
            <a:off x="1358557" y="2976498"/>
            <a:ext cx="5689917" cy="4205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6" tIns="24193" rIns="48386" bIns="24193" numCol="1" spcCol="0" rtlCol="0" fromWordArt="0" anchor="ctr" anchorCtr="0" forceAA="0" compatLnSpc="1">
            <a:prstTxWarp prst="textNoShape">
              <a:avLst/>
            </a:prstTxWarp>
            <a:noAutofit/>
          </a:bodyPr>
          <a:lstStyle/>
          <a:p>
            <a:pPr algn="ctr"/>
            <a:endParaRPr lang="zh-CN" altLang="en-US" sz="953"/>
          </a:p>
        </p:txBody>
      </p:sp>
    </p:spTree>
    <p:extLst>
      <p:ext uri="{BB962C8B-B14F-4D97-AF65-F5344CB8AC3E}">
        <p14:creationId xmlns:p14="http://schemas.microsoft.com/office/powerpoint/2010/main" val="2623413538"/>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b="1" dirty="0"/>
              <a:t>Java</a:t>
            </a:r>
            <a:r>
              <a:rPr lang="zh-CN" altLang="en-US" sz="3493" b="1" dirty="0"/>
              <a:t>对象原理</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2144433"/>
          </a:xfrm>
          <a:prstGeom prst="rect">
            <a:avLst/>
          </a:prstGeom>
          <a:ln w="12700">
            <a:miter lim="400000"/>
          </a:ln>
        </p:spPr>
        <p:txBody>
          <a:bodyPr wrap="square" lIns="24192" rIns="24192">
            <a:spAutoFit/>
          </a:bodyPr>
          <a:lstStyle/>
          <a:p>
            <a:pPr algn="just"/>
            <a:r>
              <a:rPr lang="en-US" altLang="zh-CN" sz="1905" dirty="0"/>
              <a:t>Java</a:t>
            </a:r>
            <a:r>
              <a:rPr lang="zh-CN" altLang="en-US" sz="1905" dirty="0"/>
              <a:t>的对象结构声明在</a:t>
            </a:r>
            <a:r>
              <a:rPr lang="en-US" altLang="zh-CN" sz="1905" dirty="0"/>
              <a:t>/</a:t>
            </a:r>
            <a:r>
              <a:rPr lang="en-US" altLang="zh-CN" sz="1905" dirty="0" err="1"/>
              <a:t>src</a:t>
            </a:r>
            <a:r>
              <a:rPr lang="en-US" altLang="zh-CN" sz="1905" dirty="0"/>
              <a:t>/share/</a:t>
            </a:r>
            <a:r>
              <a:rPr lang="en-US" altLang="zh-CN" sz="1905" dirty="0" err="1"/>
              <a:t>vm</a:t>
            </a:r>
            <a:r>
              <a:rPr lang="en-US" altLang="zh-CN" sz="1905" dirty="0"/>
              <a:t>/oops</a:t>
            </a:r>
          </a:p>
          <a:p>
            <a:pPr algn="just"/>
            <a:endParaRPr lang="en-US" altLang="zh-CN" sz="1905" dirty="0">
              <a:solidFill>
                <a:srgbClr val="1577BA"/>
              </a:solidFill>
            </a:endParaRPr>
          </a:p>
          <a:p>
            <a:pPr algn="just"/>
            <a:r>
              <a:rPr lang="en-US" altLang="zh-CN" sz="1905" dirty="0" err="1"/>
              <a:t>Oop</a:t>
            </a:r>
            <a:r>
              <a:rPr lang="en-US" altLang="zh-CN" sz="1905" dirty="0"/>
              <a:t> </a:t>
            </a:r>
            <a:r>
              <a:rPr lang="zh-CN" altLang="en-US" sz="1905" dirty="0"/>
              <a:t>是</a:t>
            </a:r>
            <a:r>
              <a:rPr lang="en-US" altLang="zh-CN" sz="1905" dirty="0"/>
              <a:t>java</a:t>
            </a:r>
            <a:r>
              <a:rPr lang="zh-CN" altLang="en-US" sz="1905" dirty="0"/>
              <a:t>对象的意思，在</a:t>
            </a:r>
            <a:r>
              <a:rPr lang="zh-CN" altLang="en-US" sz="1905" dirty="0">
                <a:solidFill>
                  <a:srgbClr val="1577BA"/>
                </a:solidFill>
              </a:rPr>
              <a:t>虚拟机源码</a:t>
            </a:r>
            <a:r>
              <a:rPr lang="zh-CN" altLang="en-US" sz="1905" dirty="0"/>
              <a:t>中  我们可以找到这样一个类 叫</a:t>
            </a:r>
            <a:r>
              <a:rPr lang="en-US" altLang="zh-CN" sz="1905" dirty="0">
                <a:solidFill>
                  <a:srgbClr val="1577BA"/>
                </a:solidFill>
              </a:rPr>
              <a:t>oop.hpp</a:t>
            </a:r>
          </a:p>
          <a:p>
            <a:pPr algn="just"/>
            <a:endParaRPr lang="en-US" altLang="zh-CN" sz="1905" dirty="0">
              <a:solidFill>
                <a:srgbClr val="1577BA"/>
              </a:solidFill>
            </a:endParaRPr>
          </a:p>
          <a:p>
            <a:pPr algn="just"/>
            <a:endParaRPr lang="en-US" altLang="zh-CN" sz="1905" dirty="0">
              <a:solidFill>
                <a:srgbClr val="1577BA"/>
              </a:solidFill>
            </a:endParaRPr>
          </a:p>
          <a:p>
            <a:pPr algn="just"/>
            <a:endParaRPr lang="en-US" altLang="zh-CN" sz="1905" dirty="0">
              <a:solidFill>
                <a:srgbClr val="1577BA"/>
              </a:solidFill>
            </a:endParaRPr>
          </a:p>
          <a:p>
            <a:pPr algn="just"/>
            <a:r>
              <a:rPr lang="zh-CN" altLang="en-US" sz="1905" dirty="0"/>
              <a:t>他就是我们所说的</a:t>
            </a:r>
            <a:r>
              <a:rPr lang="en-US" altLang="zh-CN" sz="1905" dirty="0"/>
              <a:t>java</a:t>
            </a:r>
            <a:r>
              <a:rPr lang="zh-CN" altLang="en-US" sz="1905" dirty="0" smtClean="0"/>
              <a:t>对象。</a:t>
            </a:r>
            <a:r>
              <a:rPr lang="zh-CN" altLang="en-US" sz="1905" dirty="0"/>
              <a:t>真正的</a:t>
            </a:r>
            <a:r>
              <a:rPr lang="en-US" altLang="zh-CN" sz="1905" dirty="0">
                <a:solidFill>
                  <a:srgbClr val="1577BA"/>
                </a:solidFill>
              </a:rPr>
              <a:t>java</a:t>
            </a:r>
            <a:r>
              <a:rPr lang="zh-CN" altLang="en-US" sz="1905" dirty="0">
                <a:solidFill>
                  <a:srgbClr val="1577BA"/>
                </a:solidFill>
              </a:rPr>
              <a:t>对象</a:t>
            </a:r>
            <a:r>
              <a:rPr lang="zh-CN" altLang="en-US" sz="1905" dirty="0"/>
              <a:t>在</a:t>
            </a:r>
            <a:r>
              <a:rPr lang="en-US" altLang="zh-CN" sz="1905" dirty="0"/>
              <a:t>JVM</a:t>
            </a:r>
            <a:r>
              <a:rPr lang="zh-CN" altLang="en-US" sz="1905" dirty="0"/>
              <a:t>虚拟机中的一个体现</a:t>
            </a:r>
            <a:endParaRPr lang="en-US" altLang="zh-CN" sz="1905" dirty="0"/>
          </a:p>
        </p:txBody>
      </p:sp>
    </p:spTree>
    <p:extLst>
      <p:ext uri="{BB962C8B-B14F-4D97-AF65-F5344CB8AC3E}">
        <p14:creationId xmlns:p14="http://schemas.microsoft.com/office/powerpoint/2010/main" val="4079629533"/>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b="1" dirty="0"/>
              <a:t>Java</a:t>
            </a:r>
            <a:r>
              <a:rPr lang="zh-CN" altLang="en-US" sz="3493" b="1" dirty="0"/>
              <a:t>对象原理</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385490"/>
          </a:xfrm>
          <a:prstGeom prst="rect">
            <a:avLst/>
          </a:prstGeom>
          <a:ln w="12700">
            <a:miter lim="400000"/>
          </a:ln>
        </p:spPr>
        <p:txBody>
          <a:bodyPr wrap="square" lIns="24192" rIns="24192">
            <a:spAutoFit/>
          </a:bodyPr>
          <a:lstStyle/>
          <a:p>
            <a:pPr algn="just"/>
            <a:r>
              <a:rPr lang="en-US" altLang="zh-CN" sz="1905" dirty="0"/>
              <a:t>Java</a:t>
            </a:r>
            <a:r>
              <a:rPr lang="zh-CN" altLang="en-US" sz="1905" dirty="0"/>
              <a:t>的对象结构声明在</a:t>
            </a:r>
            <a:r>
              <a:rPr lang="en-US" altLang="zh-CN" sz="1905" dirty="0"/>
              <a:t>/</a:t>
            </a:r>
            <a:r>
              <a:rPr lang="en-US" altLang="zh-CN" sz="1905" dirty="0" err="1"/>
              <a:t>src</a:t>
            </a:r>
            <a:r>
              <a:rPr lang="en-US" altLang="zh-CN" sz="1905" dirty="0"/>
              <a:t>/share/</a:t>
            </a:r>
            <a:r>
              <a:rPr lang="en-US" altLang="zh-CN" sz="1905" dirty="0" err="1"/>
              <a:t>vm</a:t>
            </a:r>
            <a:r>
              <a:rPr lang="en-US" altLang="zh-CN" sz="1905" dirty="0"/>
              <a:t>/oops</a:t>
            </a:r>
            <a:endParaRPr lang="en-US" altLang="zh-CN" sz="1905" dirty="0">
              <a:solidFill>
                <a:srgbClr val="1577BA"/>
              </a:solidFill>
            </a:endParaRPr>
          </a:p>
        </p:txBody>
      </p:sp>
      <p:sp>
        <p:nvSpPr>
          <p:cNvPr id="9" name="文本框 10"/>
          <p:cNvSpPr txBox="1"/>
          <p:nvPr/>
        </p:nvSpPr>
        <p:spPr>
          <a:xfrm>
            <a:off x="1358557" y="2311224"/>
            <a:ext cx="10071299" cy="3317062"/>
          </a:xfrm>
          <a:prstGeom prst="rect">
            <a:avLst/>
          </a:prstGeom>
          <a:ln w="12700">
            <a:miter lim="400000"/>
          </a:ln>
        </p:spPr>
        <p:txBody>
          <a:bodyPr wrap="square" lIns="24192" rIns="24192">
            <a:spAutoFit/>
          </a:bodyPr>
          <a:lstStyle/>
          <a:p>
            <a:pPr algn="just"/>
            <a:r>
              <a:rPr lang="en-US" altLang="zh-CN" sz="1905" dirty="0"/>
              <a:t>//hotspot/</a:t>
            </a:r>
            <a:r>
              <a:rPr lang="en-US" altLang="zh-CN" sz="1905" dirty="0" err="1"/>
              <a:t>src</a:t>
            </a:r>
            <a:r>
              <a:rPr lang="en-US" altLang="zh-CN" sz="1905" dirty="0"/>
              <a:t>/share/</a:t>
            </a:r>
            <a:r>
              <a:rPr lang="en-US" altLang="zh-CN" sz="1905" dirty="0" err="1"/>
              <a:t>vm</a:t>
            </a:r>
            <a:r>
              <a:rPr lang="en-US" altLang="zh-CN" sz="1905" dirty="0"/>
              <a:t>/oops/oop.hpp</a:t>
            </a:r>
          </a:p>
          <a:p>
            <a:pPr algn="just"/>
            <a:r>
              <a:rPr lang="en-US" altLang="zh-CN" sz="1905" dirty="0"/>
              <a:t>class </a:t>
            </a:r>
            <a:r>
              <a:rPr lang="en-US" altLang="zh-CN" sz="1905" dirty="0" err="1"/>
              <a:t>oopDesc</a:t>
            </a:r>
            <a:r>
              <a:rPr lang="en-US" altLang="zh-CN" sz="1905" dirty="0"/>
              <a:t> {</a:t>
            </a:r>
          </a:p>
          <a:p>
            <a:pPr algn="just"/>
            <a:endParaRPr lang="en-US" altLang="zh-CN" sz="1905" dirty="0"/>
          </a:p>
          <a:p>
            <a:pPr algn="just"/>
            <a:r>
              <a:rPr lang="en-US" altLang="zh-CN" sz="1905" dirty="0"/>
              <a:t>private:</a:t>
            </a:r>
          </a:p>
          <a:p>
            <a:pPr algn="just"/>
            <a:r>
              <a:rPr lang="en-US" altLang="zh-CN" sz="1905" dirty="0"/>
              <a:t>  volatile </a:t>
            </a:r>
            <a:r>
              <a:rPr lang="en-US" altLang="zh-CN" sz="1905" dirty="0" err="1"/>
              <a:t>markOop</a:t>
            </a:r>
            <a:r>
              <a:rPr lang="en-US" altLang="zh-CN" sz="1905" dirty="0"/>
              <a:t> _mark;</a:t>
            </a:r>
          </a:p>
          <a:p>
            <a:pPr algn="just"/>
            <a:r>
              <a:rPr lang="en-US" altLang="zh-CN" sz="1905" dirty="0"/>
              <a:t>  union _metadata {</a:t>
            </a:r>
          </a:p>
          <a:p>
            <a:pPr algn="just"/>
            <a:r>
              <a:rPr lang="en-US" altLang="zh-CN" sz="1905" dirty="0"/>
              <a:t>    </a:t>
            </a:r>
            <a:r>
              <a:rPr lang="en-US" altLang="zh-CN" sz="1905" dirty="0" err="1"/>
              <a:t>Klass</a:t>
            </a:r>
            <a:r>
              <a:rPr lang="en-US" altLang="zh-CN" sz="1905" dirty="0"/>
              <a:t>*      _</a:t>
            </a:r>
            <a:r>
              <a:rPr lang="en-US" altLang="zh-CN" sz="1905" dirty="0" err="1"/>
              <a:t>klass</a:t>
            </a:r>
            <a:r>
              <a:rPr lang="en-US" altLang="zh-CN" sz="1905" dirty="0"/>
              <a:t>;</a:t>
            </a:r>
          </a:p>
          <a:p>
            <a:pPr algn="just"/>
            <a:r>
              <a:rPr lang="en-US" altLang="zh-CN" sz="1905" dirty="0"/>
              <a:t>    </a:t>
            </a:r>
            <a:r>
              <a:rPr lang="en-US" altLang="zh-CN" sz="1905" dirty="0" err="1"/>
              <a:t>narrowKlass</a:t>
            </a:r>
            <a:r>
              <a:rPr lang="en-US" altLang="zh-CN" sz="1905" dirty="0"/>
              <a:t> _</a:t>
            </a:r>
            <a:r>
              <a:rPr lang="en-US" altLang="zh-CN" sz="1905" dirty="0" err="1"/>
              <a:t>compressed_klass</a:t>
            </a:r>
            <a:r>
              <a:rPr lang="en-US" altLang="zh-CN" sz="1905" dirty="0"/>
              <a:t>;</a:t>
            </a:r>
          </a:p>
          <a:p>
            <a:pPr algn="just"/>
            <a:r>
              <a:rPr lang="en-US" altLang="zh-CN" sz="1905" dirty="0"/>
              <a:t>  } _metadata;</a:t>
            </a:r>
          </a:p>
          <a:p>
            <a:pPr algn="just"/>
            <a:endParaRPr lang="en-US" altLang="zh-CN" sz="1905" dirty="0"/>
          </a:p>
          <a:p>
            <a:pPr algn="just"/>
            <a:r>
              <a:rPr lang="en-US" altLang="zh-CN" sz="1905" dirty="0"/>
              <a:t>}</a:t>
            </a:r>
          </a:p>
        </p:txBody>
      </p:sp>
    </p:spTree>
    <p:extLst>
      <p:ext uri="{BB962C8B-B14F-4D97-AF65-F5344CB8AC3E}">
        <p14:creationId xmlns:p14="http://schemas.microsoft.com/office/powerpoint/2010/main" val="244547099"/>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a:t>Java</a:t>
            </a:r>
            <a:r>
              <a:rPr lang="zh-CN" altLang="en-US" sz="3493" dirty="0"/>
              <a:t>对象</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971804"/>
          </a:xfrm>
          <a:prstGeom prst="rect">
            <a:avLst/>
          </a:prstGeom>
          <a:ln w="12700">
            <a:miter lim="400000"/>
          </a:ln>
        </p:spPr>
        <p:txBody>
          <a:bodyPr wrap="square" lIns="24192" rIns="24192">
            <a:spAutoFit/>
          </a:bodyPr>
          <a:lstStyle/>
          <a:p>
            <a:pPr algn="just"/>
            <a:r>
              <a:rPr lang="en-US" altLang="zh-CN" sz="1905" dirty="0" err="1"/>
              <a:t>oopDesc</a:t>
            </a:r>
            <a:r>
              <a:rPr lang="zh-CN" altLang="en-US" sz="1905" dirty="0"/>
              <a:t>则是</a:t>
            </a:r>
            <a:r>
              <a:rPr lang="en-US" altLang="zh-CN" sz="1905" dirty="0"/>
              <a:t>Java</a:t>
            </a:r>
            <a:r>
              <a:rPr lang="zh-CN" altLang="en-US" sz="1905" dirty="0"/>
              <a:t>对象头的结构</a:t>
            </a:r>
            <a:r>
              <a:rPr lang="en-US" altLang="zh-CN" sz="1905" dirty="0"/>
              <a:t>. </a:t>
            </a:r>
            <a:r>
              <a:rPr lang="zh-CN" altLang="en-US" sz="1905" dirty="0"/>
              <a:t>除了预想中的</a:t>
            </a:r>
            <a:r>
              <a:rPr lang="en-US" altLang="zh-CN" sz="1905" dirty="0" err="1"/>
              <a:t>Klass</a:t>
            </a:r>
            <a:r>
              <a:rPr lang="en-US" altLang="zh-CN" sz="1905" dirty="0"/>
              <a:t>(</a:t>
            </a:r>
            <a:r>
              <a:rPr lang="zh-CN" altLang="en-US" sz="1905" dirty="0"/>
              <a:t>之所以叫</a:t>
            </a:r>
            <a:r>
              <a:rPr lang="en-US" altLang="zh-CN" sz="1905" dirty="0" err="1"/>
              <a:t>kclass</a:t>
            </a:r>
            <a:r>
              <a:rPr lang="zh-CN" altLang="en-US" sz="1905" dirty="0"/>
              <a:t>是因为</a:t>
            </a:r>
            <a:r>
              <a:rPr lang="en-US" altLang="zh-CN" sz="1905" dirty="0"/>
              <a:t>class</a:t>
            </a:r>
            <a:r>
              <a:rPr lang="zh-CN" altLang="en-US" sz="1905" dirty="0"/>
              <a:t>是</a:t>
            </a:r>
            <a:r>
              <a:rPr lang="en-US" altLang="zh-CN" sz="1905" dirty="0"/>
              <a:t>C++</a:t>
            </a:r>
            <a:r>
              <a:rPr lang="zh-CN" altLang="en-US" sz="1905" dirty="0"/>
              <a:t>关键字</a:t>
            </a:r>
            <a:r>
              <a:rPr lang="en-US" altLang="zh-CN" sz="1905" dirty="0"/>
              <a:t>)</a:t>
            </a:r>
            <a:r>
              <a:rPr lang="zh-CN" altLang="en-US" sz="1905" dirty="0"/>
              <a:t>指针外</a:t>
            </a:r>
            <a:r>
              <a:rPr lang="en-US" altLang="zh-CN" sz="1905" dirty="0"/>
              <a:t>, </a:t>
            </a:r>
            <a:r>
              <a:rPr lang="zh-CN" altLang="en-US" sz="1905" dirty="0"/>
              <a:t>还由一个</a:t>
            </a:r>
            <a:r>
              <a:rPr lang="en-US" altLang="zh-CN" sz="1905" dirty="0"/>
              <a:t>_mark</a:t>
            </a:r>
            <a:r>
              <a:rPr lang="zh-CN" altLang="en-US" sz="1905" dirty="0"/>
              <a:t>字段</a:t>
            </a:r>
            <a:r>
              <a:rPr lang="en-US" altLang="zh-CN" sz="1905" dirty="0"/>
              <a:t>, </a:t>
            </a:r>
            <a:r>
              <a:rPr lang="zh-CN" altLang="en-US" sz="1905" dirty="0"/>
              <a:t>是因为除了对象的</a:t>
            </a:r>
            <a:r>
              <a:rPr lang="en-US" altLang="zh-CN" sz="1905" dirty="0"/>
              <a:t>class</a:t>
            </a:r>
            <a:r>
              <a:rPr lang="zh-CN" altLang="en-US" sz="1905" dirty="0"/>
              <a:t>信息以外</a:t>
            </a:r>
            <a:r>
              <a:rPr lang="en-US" altLang="zh-CN" sz="1905" dirty="0"/>
              <a:t>, </a:t>
            </a:r>
            <a:r>
              <a:rPr lang="zh-CN" altLang="en-US" sz="1905" dirty="0"/>
              <a:t>还有一些对象信息需要保留</a:t>
            </a:r>
            <a:r>
              <a:rPr lang="en-US" altLang="zh-CN" sz="1905" dirty="0"/>
              <a:t>, </a:t>
            </a:r>
            <a:r>
              <a:rPr lang="zh-CN" altLang="en-US" sz="1905" dirty="0"/>
              <a:t>比如</a:t>
            </a:r>
            <a:r>
              <a:rPr lang="en-US" altLang="zh-CN" sz="1905" dirty="0"/>
              <a:t>GC</a:t>
            </a:r>
            <a:r>
              <a:rPr lang="zh-CN" altLang="en-US" sz="1905" dirty="0"/>
              <a:t>年龄</a:t>
            </a:r>
            <a:r>
              <a:rPr lang="en-US" altLang="zh-CN" sz="1905" dirty="0"/>
              <a:t>, </a:t>
            </a:r>
            <a:r>
              <a:rPr lang="zh-CN" altLang="en-US" sz="1905" dirty="0"/>
              <a:t>锁状态等</a:t>
            </a:r>
            <a:r>
              <a:rPr lang="en-US" altLang="zh-CN" sz="1905" dirty="0"/>
              <a:t>.</a:t>
            </a:r>
          </a:p>
        </p:txBody>
      </p:sp>
      <p:pic>
        <p:nvPicPr>
          <p:cNvPr id="8194" name="Picture 2" descr="https://img-blog.csdnimg.cn/2019063008594228.jpg?x-oss-process=image/watermark,type_ZmFuZ3poZW5naGVpdGk,shadow_10,text_aHR0cHM6Ly9ibG9nLmNzZG4ubmV0L3Npbm9sb3Zlcg==,size_16,color_FFFFFF,t_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6853" y="2947773"/>
            <a:ext cx="10794705" cy="2428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907181"/>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a:t>Java</a:t>
            </a:r>
            <a:r>
              <a:rPr lang="zh-CN" altLang="en-US" sz="3493" dirty="0"/>
              <a:t>对象在内存中的结构</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pic>
        <p:nvPicPr>
          <p:cNvPr id="16386" name="Picture 2" descr="https://static.oschina.net/uploads/space/2017/0425/190930_z21H_14143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007" y="1666923"/>
            <a:ext cx="3143165" cy="3834121"/>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10"/>
          <p:cNvSpPr txBox="1"/>
          <p:nvPr/>
        </p:nvSpPr>
        <p:spPr>
          <a:xfrm>
            <a:off x="4738724" y="1791380"/>
            <a:ext cx="6691132" cy="4782848"/>
          </a:xfrm>
          <a:prstGeom prst="rect">
            <a:avLst/>
          </a:prstGeom>
          <a:ln w="12700">
            <a:miter lim="400000"/>
          </a:ln>
        </p:spPr>
        <p:txBody>
          <a:bodyPr wrap="square" lIns="24192" rIns="24192">
            <a:spAutoFit/>
          </a:bodyPr>
          <a:lstStyle/>
          <a:p>
            <a:r>
              <a:rPr lang="en-US" altLang="zh-CN" sz="1905" dirty="0"/>
              <a:t>1._mark:</a:t>
            </a:r>
            <a:r>
              <a:rPr lang="zh-CN" altLang="en-US" sz="1905" dirty="0"/>
              <a:t>占用</a:t>
            </a:r>
            <a:r>
              <a:rPr lang="en-US" altLang="zh-CN" sz="1905" dirty="0"/>
              <a:t>8</a:t>
            </a:r>
            <a:r>
              <a:rPr lang="zh-CN" altLang="en-US" sz="1905" dirty="0"/>
              <a:t>个字节 用于存储对象自身的运行时数据， 如哈希码（</a:t>
            </a:r>
            <a:r>
              <a:rPr lang="en-US" altLang="zh-CN" sz="1905" dirty="0" err="1"/>
              <a:t>HashCode</a:t>
            </a:r>
            <a:r>
              <a:rPr lang="zh-CN" altLang="en-US" sz="1905" dirty="0"/>
              <a:t>）、</a:t>
            </a:r>
            <a:r>
              <a:rPr lang="en-US" altLang="zh-CN" sz="1905" dirty="0">
                <a:solidFill>
                  <a:srgbClr val="1577BA"/>
                </a:solidFill>
              </a:rPr>
              <a:t>GC</a:t>
            </a:r>
            <a:r>
              <a:rPr lang="zh-CN" altLang="en-US" sz="1905" dirty="0">
                <a:solidFill>
                  <a:srgbClr val="1577BA"/>
                </a:solidFill>
              </a:rPr>
              <a:t>分代年龄</a:t>
            </a:r>
            <a:r>
              <a:rPr lang="zh-CN" altLang="en-US" sz="1905" dirty="0"/>
              <a:t>、</a:t>
            </a:r>
            <a:r>
              <a:rPr lang="zh-CN" altLang="en-US" sz="1905" dirty="0">
                <a:solidFill>
                  <a:srgbClr val="1577BA"/>
                </a:solidFill>
              </a:rPr>
              <a:t>锁状态</a:t>
            </a:r>
            <a:r>
              <a:rPr lang="zh-CN" altLang="en-US" sz="1905" dirty="0"/>
              <a:t>标志等</a:t>
            </a:r>
            <a:endParaRPr lang="en-US" altLang="zh-CN" sz="1905" dirty="0"/>
          </a:p>
          <a:p>
            <a:endParaRPr lang="en-US" altLang="zh-CN" sz="1905" dirty="0"/>
          </a:p>
          <a:p>
            <a:endParaRPr lang="en-US" altLang="zh-CN" sz="1905" dirty="0"/>
          </a:p>
          <a:p>
            <a:endParaRPr lang="en-US" altLang="zh-CN" sz="1905" dirty="0"/>
          </a:p>
          <a:p>
            <a:endParaRPr lang="zh-CN" altLang="en-US" sz="1905" dirty="0"/>
          </a:p>
          <a:p>
            <a:r>
              <a:rPr lang="en-US" altLang="zh-CN" sz="1905" dirty="0"/>
              <a:t>2.class</a:t>
            </a:r>
            <a:r>
              <a:rPr lang="zh-CN" altLang="en-US" sz="1905" dirty="0"/>
              <a:t>对象指针：占用</a:t>
            </a:r>
            <a:r>
              <a:rPr lang="en-US" altLang="zh-CN" sz="1905" dirty="0"/>
              <a:t>8</a:t>
            </a:r>
            <a:r>
              <a:rPr lang="zh-CN" altLang="en-US" sz="1905" dirty="0"/>
              <a:t>个字节 如果开启指针压缩的话则占用</a:t>
            </a:r>
            <a:r>
              <a:rPr lang="en-US" altLang="zh-CN" sz="1905" dirty="0"/>
              <a:t>4</a:t>
            </a:r>
            <a:r>
              <a:rPr lang="zh-CN" altLang="en-US" sz="1905" dirty="0"/>
              <a:t>个字节 即对象指定的是那个实例对象</a:t>
            </a:r>
            <a:endParaRPr lang="en-US" altLang="zh-CN" sz="1905" dirty="0"/>
          </a:p>
          <a:p>
            <a:endParaRPr lang="en-US" altLang="zh-CN" sz="1905" dirty="0"/>
          </a:p>
          <a:p>
            <a:endParaRPr lang="en-US" altLang="zh-CN" sz="1905" dirty="0"/>
          </a:p>
          <a:p>
            <a:endParaRPr lang="en-US" altLang="zh-CN" sz="1905" dirty="0"/>
          </a:p>
          <a:p>
            <a:endParaRPr lang="en-US" altLang="zh-CN" sz="1905" dirty="0"/>
          </a:p>
          <a:p>
            <a:endParaRPr lang="en-US" altLang="zh-CN" sz="1905" dirty="0"/>
          </a:p>
          <a:p>
            <a:endParaRPr lang="en-US" altLang="zh-CN" sz="1905" dirty="0"/>
          </a:p>
          <a:p>
            <a:endParaRPr lang="en-US" altLang="zh-CN" sz="1905" dirty="0"/>
          </a:p>
          <a:p>
            <a:endParaRPr lang="zh-CN" altLang="en-US" sz="1905" dirty="0"/>
          </a:p>
        </p:txBody>
      </p:sp>
    </p:spTree>
    <p:extLst>
      <p:ext uri="{BB962C8B-B14F-4D97-AF65-F5344CB8AC3E}">
        <p14:creationId xmlns:p14="http://schemas.microsoft.com/office/powerpoint/2010/main" val="3347877101"/>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154" y="250184"/>
            <a:ext cx="11429508" cy="582579"/>
          </a:xfrm>
        </p:spPr>
        <p:txBody>
          <a:bodyPr/>
          <a:lstStyle/>
          <a:p>
            <a:r>
              <a:rPr lang="zh-CN" altLang="en-US" dirty="0"/>
              <a:t>联系我们</a:t>
            </a:r>
            <a:endParaRPr lang="zh-CN" altLang="en-US" dirty="0" smtClean="0"/>
          </a:p>
        </p:txBody>
      </p:sp>
      <p:grpSp>
        <p:nvGrpSpPr>
          <p:cNvPr id="13" name="组合 12"/>
          <p:cNvGrpSpPr/>
          <p:nvPr/>
        </p:nvGrpSpPr>
        <p:grpSpPr>
          <a:xfrm>
            <a:off x="8191444" y="2202156"/>
            <a:ext cx="2300663" cy="2971587"/>
            <a:chOff x="4425482" y="3837791"/>
            <a:chExt cx="4347827" cy="561575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5482" y="3837791"/>
              <a:ext cx="4347827" cy="4175750"/>
            </a:xfrm>
            <a:prstGeom prst="rect">
              <a:avLst/>
            </a:prstGeom>
          </p:spPr>
        </p:pic>
        <p:sp>
          <p:nvSpPr>
            <p:cNvPr id="15" name="文本框 14"/>
            <p:cNvSpPr txBox="1"/>
            <p:nvPr/>
          </p:nvSpPr>
          <p:spPr>
            <a:xfrm>
              <a:off x="4641895" y="8013541"/>
              <a:ext cx="3915000" cy="1440000"/>
            </a:xfrm>
            <a:prstGeom prst="rect">
              <a:avLst/>
            </a:prstGeom>
          </p:spPr>
          <p:txBody>
            <a:bodyPr vert="horz" wrap="square" lIns="48386" tIns="24193" rIns="48386" bIns="24193" rtlCol="0">
              <a:normAutofit/>
            </a:bodyPr>
            <a:lstStyle/>
            <a:p>
              <a:pPr algn="ctr">
                <a:lnSpc>
                  <a:spcPct val="150000"/>
                </a:lnSpc>
              </a:pPr>
              <a:r>
                <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视频资料加叮当老师</a:t>
              </a:r>
              <a:endParaRPr lang="en-US" altLang="zh-CN"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a:p>
              <a:pPr algn="ctr">
                <a:lnSpc>
                  <a:spcPct val="150000"/>
                </a:lnSpc>
              </a:pPr>
              <a:r>
                <a:rPr lang="en-US" altLang="zh-CN"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QQ:1979846055</a:t>
              </a:r>
              <a:endPar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grpSp>
      <p:grpSp>
        <p:nvGrpSpPr>
          <p:cNvPr id="23" name="组合 22"/>
          <p:cNvGrpSpPr/>
          <p:nvPr/>
        </p:nvGrpSpPr>
        <p:grpSpPr>
          <a:xfrm>
            <a:off x="4613487" y="2202156"/>
            <a:ext cx="2251197" cy="2975420"/>
            <a:chOff x="9197633" y="4154425"/>
            <a:chExt cx="4254345" cy="5622992"/>
          </a:xfrm>
        </p:grpSpPr>
        <p:sp>
          <p:nvSpPr>
            <p:cNvPr id="11" name="文本框 10"/>
            <p:cNvSpPr txBox="1"/>
            <p:nvPr/>
          </p:nvSpPr>
          <p:spPr>
            <a:xfrm>
              <a:off x="9486107" y="8337417"/>
              <a:ext cx="3915000" cy="1440000"/>
            </a:xfrm>
            <a:prstGeom prst="rect">
              <a:avLst/>
            </a:prstGeom>
          </p:spPr>
          <p:txBody>
            <a:bodyPr vert="horz" wrap="square" lIns="48386" tIns="24193" rIns="48386" bIns="24193" rtlCol="0">
              <a:normAutofit/>
            </a:bodyPr>
            <a:lstStyle/>
            <a:p>
              <a:pPr algn="ctr">
                <a:lnSpc>
                  <a:spcPct val="150000"/>
                </a:lnSpc>
              </a:pPr>
              <a:r>
                <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课程咨询加瑶瑶老师</a:t>
              </a:r>
              <a:endParaRPr lang="en-US" altLang="zh-CN"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a:p>
              <a:pPr algn="ctr">
                <a:lnSpc>
                  <a:spcPct val="150000"/>
                </a:lnSpc>
              </a:pPr>
              <a:r>
                <a:rPr lang="en-US" altLang="zh-CN"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QQ:1298199564</a:t>
              </a:r>
              <a:endPar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pic>
          <p:nvPicPr>
            <p:cNvPr id="20" name="图片 19"/>
            <p:cNvPicPr>
              <a:picLocks noChangeAspect="1"/>
            </p:cNvPicPr>
            <p:nvPr/>
          </p:nvPicPr>
          <p:blipFill>
            <a:blip r:embed="rId4"/>
            <a:stretch>
              <a:fillRect/>
            </a:stretch>
          </p:blipFill>
          <p:spPr>
            <a:xfrm>
              <a:off x="9197633" y="4154425"/>
              <a:ext cx="4254345" cy="4198367"/>
            </a:xfrm>
            <a:prstGeom prst="rect">
              <a:avLst/>
            </a:prstGeom>
          </p:spPr>
        </p:pic>
      </p:grpSp>
      <p:grpSp>
        <p:nvGrpSpPr>
          <p:cNvPr id="22" name="组合 21"/>
          <p:cNvGrpSpPr/>
          <p:nvPr/>
        </p:nvGrpSpPr>
        <p:grpSpPr>
          <a:xfrm>
            <a:off x="1047886" y="2113441"/>
            <a:ext cx="2396307" cy="3060302"/>
            <a:chOff x="2563398" y="3985254"/>
            <a:chExt cx="4528576" cy="5783405"/>
          </a:xfrm>
        </p:grpSpPr>
        <p:sp>
          <p:nvSpPr>
            <p:cNvPr id="18" name="文本框 17"/>
            <p:cNvSpPr txBox="1"/>
            <p:nvPr/>
          </p:nvSpPr>
          <p:spPr>
            <a:xfrm>
              <a:off x="2691107" y="8328659"/>
              <a:ext cx="3915000" cy="1440000"/>
            </a:xfrm>
            <a:prstGeom prst="rect">
              <a:avLst/>
            </a:prstGeom>
          </p:spPr>
          <p:txBody>
            <a:bodyPr vert="horz" wrap="square" lIns="48386" tIns="24193" rIns="48386" bIns="24193" rtlCol="0">
              <a:normAutofit/>
            </a:bodyPr>
            <a:lstStyle/>
            <a:p>
              <a:pPr algn="ctr">
                <a:lnSpc>
                  <a:spcPct val="150000"/>
                </a:lnSpc>
              </a:pPr>
              <a:r>
                <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技术问题加</a:t>
              </a:r>
              <a:r>
                <a:rPr lang="en-US" altLang="zh-CN"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David</a:t>
              </a:r>
              <a:r>
                <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老师</a:t>
              </a:r>
              <a:endParaRPr lang="en-US" altLang="zh-CN"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a:p>
              <a:pPr algn="ctr">
                <a:lnSpc>
                  <a:spcPct val="150000"/>
                </a:lnSpc>
              </a:pPr>
              <a:r>
                <a:rPr lang="en-US" altLang="zh-CN"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rPr>
                <a:t>QQ:1051917835</a:t>
              </a:r>
              <a:endParaRPr lang="zh-CN" altLang="en-US" sz="1270" dirty="0">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3398" y="3985254"/>
              <a:ext cx="4528576" cy="4528576"/>
            </a:xfrm>
            <a:prstGeom prst="rect">
              <a:avLst/>
            </a:prstGeom>
          </p:spPr>
        </p:pic>
      </p:grpSp>
    </p:spTree>
    <p:extLst>
      <p:ext uri="{BB962C8B-B14F-4D97-AF65-F5344CB8AC3E}">
        <p14:creationId xmlns:p14="http://schemas.microsoft.com/office/powerpoint/2010/main" val="864680688"/>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a:t>Java</a:t>
            </a:r>
            <a:r>
              <a:rPr lang="zh-CN" altLang="en-US" sz="3493" dirty="0"/>
              <a:t>对象指向的</a:t>
            </a:r>
            <a:r>
              <a:rPr lang="en-US" altLang="zh-CN" sz="3493" dirty="0" err="1"/>
              <a:t>klass</a:t>
            </a:r>
            <a:endParaRPr lang="zh-CN" altLang="en-US" sz="3493" dirty="0"/>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pic>
        <p:nvPicPr>
          <p:cNvPr id="17410" name="Picture 2" descr="https://img2018.cnblogs.com/blog/820029/201908/820029-20190807082208764-71851769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156" y="1809794"/>
            <a:ext cx="8460124" cy="3524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923700"/>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a:t>Java</a:t>
            </a:r>
            <a:r>
              <a:rPr lang="zh-CN" altLang="en-US" sz="3493" dirty="0"/>
              <a:t>对象指向的</a:t>
            </a:r>
            <a:r>
              <a:rPr lang="en-US" altLang="zh-CN" sz="3493" dirty="0" err="1"/>
              <a:t>klass</a:t>
            </a:r>
            <a:endParaRPr lang="zh-CN" altLang="en-US" sz="3493" dirty="0"/>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5" name="AutoShape 2" descr="https://upload-images.jianshu.io/upload_images/1417629-892a633b63ee11a4.png?imageMogr2/auto-orient/strip|imageView2/2/w/621/format/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 name="图片 5"/>
          <p:cNvPicPr>
            <a:picLocks noChangeAspect="1"/>
          </p:cNvPicPr>
          <p:nvPr/>
        </p:nvPicPr>
        <p:blipFill>
          <a:blip r:embed="rId3"/>
          <a:stretch>
            <a:fillRect/>
          </a:stretch>
        </p:blipFill>
        <p:spPr>
          <a:xfrm>
            <a:off x="1018778" y="1178959"/>
            <a:ext cx="7984900" cy="4723291"/>
          </a:xfrm>
          <a:prstGeom prst="rect">
            <a:avLst/>
          </a:prstGeom>
        </p:spPr>
      </p:pic>
    </p:spTree>
    <p:extLst>
      <p:ext uri="{BB962C8B-B14F-4D97-AF65-F5344CB8AC3E}">
        <p14:creationId xmlns:p14="http://schemas.microsoft.com/office/powerpoint/2010/main" val="1060053002"/>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内容占位符 2"/>
          <p:cNvSpPr txBox="1"/>
          <p:nvPr/>
        </p:nvSpPr>
        <p:spPr>
          <a:xfrm>
            <a:off x="1113108" y="1749414"/>
            <a:ext cx="9378506" cy="651390"/>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r>
              <a:rPr lang="zh-CN" altLang="en-US" sz="1517" dirty="0"/>
              <a:t>面试官</a:t>
            </a:r>
            <a:r>
              <a:rPr lang="en-US" altLang="zh-CN" sz="1517" dirty="0"/>
              <a:t>:</a:t>
            </a:r>
            <a:r>
              <a:rPr lang="zh-CN" altLang="en-US" sz="1517" dirty="0"/>
              <a:t>第一个问题好像难不倒你，那接下来看这个问题怎么接招。直到你回答不上来，我就能大致明白你</a:t>
            </a:r>
            <a:endParaRPr lang="en-US" altLang="zh-CN" sz="1517" dirty="0"/>
          </a:p>
          <a:p>
            <a:pPr marL="0" indent="0" algn="just">
              <a:buNone/>
            </a:pPr>
            <a:r>
              <a:rPr lang="zh-CN" altLang="en-US" sz="1517" dirty="0"/>
              <a:t>工作了多久，技术水平怎么样</a:t>
            </a:r>
            <a:endParaRPr lang="en-US" altLang="zh-CN" sz="1517" dirty="0"/>
          </a:p>
        </p:txBody>
      </p:sp>
      <p:sp>
        <p:nvSpPr>
          <p:cNvPr id="3" name="标题 2"/>
          <p:cNvSpPr>
            <a:spLocks noGrp="1"/>
          </p:cNvSpPr>
          <p:nvPr>
            <p:ph type="title"/>
          </p:nvPr>
        </p:nvSpPr>
        <p:spPr>
          <a:xfrm>
            <a:off x="156141" y="310041"/>
            <a:ext cx="11430120" cy="582547"/>
          </a:xfrm>
        </p:spPr>
        <p:txBody>
          <a:bodyPr/>
          <a:lstStyle/>
          <a:p>
            <a:r>
              <a:rPr lang="zh-CN" altLang="en-US" dirty="0" smtClean="0"/>
              <a:t>面试心理分析</a:t>
            </a:r>
            <a:endParaRPr lang="zh-CN" altLang="en-US" dirty="0"/>
          </a:p>
        </p:txBody>
      </p:sp>
      <p:sp>
        <p:nvSpPr>
          <p:cNvPr id="2" name="圆角矩形 1"/>
          <p:cNvSpPr/>
          <p:nvPr/>
        </p:nvSpPr>
        <p:spPr>
          <a:xfrm>
            <a:off x="907157" y="1592057"/>
            <a:ext cx="9584457" cy="96610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21" name="内容占位符 2"/>
          <p:cNvSpPr txBox="1"/>
          <p:nvPr/>
        </p:nvSpPr>
        <p:spPr>
          <a:xfrm>
            <a:off x="1113108" y="3414989"/>
            <a:ext cx="9378506" cy="1286668"/>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r>
              <a:rPr lang="zh-CN" altLang="en-US" sz="1517" dirty="0"/>
              <a:t>心理分析</a:t>
            </a:r>
            <a:r>
              <a:rPr lang="en-US" altLang="zh-CN" sz="1517" dirty="0"/>
              <a:t>:</a:t>
            </a:r>
            <a:r>
              <a:rPr lang="zh-CN" altLang="en-US" sz="1517" dirty="0"/>
              <a:t>这个问题确实有些难度，不能从</a:t>
            </a:r>
            <a:r>
              <a:rPr lang="en-US" altLang="zh-CN" sz="1517" dirty="0" err="1"/>
              <a:t>dex</a:t>
            </a:r>
            <a:r>
              <a:rPr lang="zh-CN" altLang="en-US" sz="1517" dirty="0"/>
              <a:t>与</a:t>
            </a:r>
            <a:r>
              <a:rPr lang="en-US" altLang="zh-CN" sz="1517" dirty="0"/>
              <a:t>class</a:t>
            </a:r>
            <a:r>
              <a:rPr lang="zh-CN" altLang="en-US" sz="1517" dirty="0"/>
              <a:t>简单的区别</a:t>
            </a:r>
            <a:r>
              <a:rPr lang="en-US" altLang="zh-CN" sz="1517" dirty="0"/>
              <a:t>(class </a:t>
            </a:r>
            <a:r>
              <a:rPr lang="zh-CN" altLang="en-US" sz="1517" dirty="0"/>
              <a:t>是</a:t>
            </a:r>
            <a:r>
              <a:rPr lang="en-US" altLang="zh-CN" sz="1517" dirty="0"/>
              <a:t>)</a:t>
            </a:r>
            <a:r>
              <a:rPr lang="zh-CN" altLang="en-US" sz="1517" dirty="0"/>
              <a:t>入手了。比较考 对</a:t>
            </a:r>
            <a:r>
              <a:rPr lang="en-US" altLang="zh-CN" sz="1517" dirty="0" err="1"/>
              <a:t>dex</a:t>
            </a:r>
            <a:r>
              <a:rPr lang="zh-CN" altLang="en-US" sz="1517" dirty="0"/>
              <a:t>文件和</a:t>
            </a:r>
            <a:r>
              <a:rPr lang="en-US" altLang="zh-CN" sz="1517" dirty="0"/>
              <a:t>class</a:t>
            </a:r>
            <a:r>
              <a:rPr lang="zh-CN" altLang="en-US" sz="1517" dirty="0"/>
              <a:t>文</a:t>
            </a:r>
            <a:endParaRPr lang="en-US" altLang="zh-CN" sz="1517" dirty="0"/>
          </a:p>
          <a:p>
            <a:pPr marL="0" indent="0" algn="just">
              <a:buNone/>
            </a:pPr>
            <a:r>
              <a:rPr lang="zh-CN" altLang="en-US" sz="1517" dirty="0"/>
              <a:t>件理解的深度。从文件格式的差异，指令集加载流程入手。</a:t>
            </a:r>
            <a:endParaRPr lang="en-US" altLang="zh-CN" sz="1517" dirty="0"/>
          </a:p>
        </p:txBody>
      </p:sp>
      <p:sp>
        <p:nvSpPr>
          <p:cNvPr id="22" name="圆角矩形 21"/>
          <p:cNvSpPr/>
          <p:nvPr/>
        </p:nvSpPr>
        <p:spPr>
          <a:xfrm>
            <a:off x="907157" y="3257632"/>
            <a:ext cx="9584457" cy="13074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Tree>
    <p:extLst>
      <p:ext uri="{BB962C8B-B14F-4D97-AF65-F5344CB8AC3E}">
        <p14:creationId xmlns:p14="http://schemas.microsoft.com/office/powerpoint/2010/main" val="26492793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1" fill="hold" grpId="1" nodeType="clickEffect">
                                  <p:stCondLst>
                                    <p:cond delay="0"/>
                                  </p:stCondLst>
                                  <p:childTnLst>
                                    <p:anim calcmode="lin" valueType="num">
                                      <p:cBhvr additive="base">
                                        <p:cTn id="12" dur="500"/>
                                        <p:tgtEl>
                                          <p:spTgt spid="15"/>
                                        </p:tgtEl>
                                        <p:attrNameLst>
                                          <p:attrName>ppt_x</p:attrName>
                                        </p:attrNameLst>
                                      </p:cBhvr>
                                      <p:tavLst>
                                        <p:tav tm="0">
                                          <p:val>
                                            <p:strVal val="ppt_x"/>
                                          </p:val>
                                        </p:tav>
                                        <p:tav tm="100000">
                                          <p:val>
                                            <p:strVal val="ppt_x"/>
                                          </p:val>
                                        </p:tav>
                                      </p:tavLst>
                                    </p:anim>
                                    <p:anim calcmode="lin" valueType="num">
                                      <p:cBhvr additive="base">
                                        <p:cTn id="13" dur="500"/>
                                        <p:tgtEl>
                                          <p:spTgt spid="15"/>
                                        </p:tgtEl>
                                        <p:attrNameLst>
                                          <p:attrName>ppt_y</p:attrName>
                                        </p:attrNameLst>
                                      </p:cBhvr>
                                      <p:tavLst>
                                        <p:tav tm="0">
                                          <p:val>
                                            <p:strVal val="ppt_y"/>
                                          </p:val>
                                        </p:tav>
                                        <p:tav tm="100000">
                                          <p:val>
                                            <p:strVal val="0-ppt_h/2"/>
                                          </p:val>
                                        </p:tav>
                                      </p:tavLst>
                                    </p:anim>
                                    <p:set>
                                      <p:cBhvr>
                                        <p:cTn id="14" dur="1" fill="hold">
                                          <p:stCondLst>
                                            <p:cond delay="499"/>
                                          </p:stCondLst>
                                        </p:cTn>
                                        <p:tgtEl>
                                          <p:spTgt spid="15"/>
                                        </p:tgtEl>
                                        <p:attrNameLst>
                                          <p:attrName>style.visibility</p:attrName>
                                        </p:attrNameLst>
                                      </p:cBhvr>
                                      <p:to>
                                        <p:strVal val="hidden"/>
                                      </p:to>
                                    </p:set>
                                  </p:childTnLst>
                                </p:cTn>
                              </p:par>
                              <p:par>
                                <p:cTn id="15" presetID="2" presetClass="entr" presetSubtype="2"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1" fill="hold" grpId="1" nodeType="clickEffect">
                                  <p:stCondLst>
                                    <p:cond delay="0"/>
                                  </p:stCondLst>
                                  <p:childTnLst>
                                    <p:anim calcmode="lin" valueType="num">
                                      <p:cBhvr additive="base">
                                        <p:cTn id="22" dur="500"/>
                                        <p:tgtEl>
                                          <p:spTgt spid="21"/>
                                        </p:tgtEl>
                                        <p:attrNameLst>
                                          <p:attrName>ppt_x</p:attrName>
                                        </p:attrNameLst>
                                      </p:cBhvr>
                                      <p:tavLst>
                                        <p:tav tm="0">
                                          <p:val>
                                            <p:strVal val="ppt_x"/>
                                          </p:val>
                                        </p:tav>
                                        <p:tav tm="100000">
                                          <p:val>
                                            <p:strVal val="ppt_x"/>
                                          </p:val>
                                        </p:tav>
                                      </p:tavLst>
                                    </p:anim>
                                    <p:anim calcmode="lin" valueType="num">
                                      <p:cBhvr additive="base">
                                        <p:cTn id="23" dur="500"/>
                                        <p:tgtEl>
                                          <p:spTgt spid="21"/>
                                        </p:tgtEl>
                                        <p:attrNameLst>
                                          <p:attrName>ppt_y</p:attrName>
                                        </p:attrNameLst>
                                      </p:cBhvr>
                                      <p:tavLst>
                                        <p:tav tm="0">
                                          <p:val>
                                            <p:strVal val="ppt_y"/>
                                          </p:val>
                                        </p:tav>
                                        <p:tav tm="100000">
                                          <p:val>
                                            <p:strVal val="0-ppt_h/2"/>
                                          </p:val>
                                        </p:tav>
                                      </p:tavLst>
                                    </p:anim>
                                    <p:set>
                                      <p:cBhvr>
                                        <p:cTn id="24"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21" grpId="0"/>
      <p:bldP spid="21"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b="1" dirty="0"/>
              <a:t>Java</a:t>
            </a:r>
            <a:r>
              <a:rPr lang="zh-CN" altLang="en-US" sz="3493" b="1" dirty="0"/>
              <a:t>对象原理</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80"/>
            <a:ext cx="10071299" cy="1558119"/>
          </a:xfrm>
          <a:prstGeom prst="rect">
            <a:avLst/>
          </a:prstGeom>
          <a:ln w="12700">
            <a:miter lim="400000"/>
          </a:ln>
        </p:spPr>
        <p:txBody>
          <a:bodyPr wrap="square" lIns="24192" rIns="24192">
            <a:spAutoFit/>
          </a:bodyPr>
          <a:lstStyle/>
          <a:p>
            <a:pPr algn="just"/>
            <a:r>
              <a:rPr lang="en-US" altLang="zh-CN" sz="1905" dirty="0"/>
              <a:t>New</a:t>
            </a:r>
            <a:r>
              <a:rPr lang="zh-CN" altLang="en-US" sz="1905" dirty="0"/>
              <a:t>关键字真正被执行实在</a:t>
            </a:r>
            <a:r>
              <a:rPr lang="en-US" altLang="zh-CN" sz="1905" dirty="0" err="1"/>
              <a:t>src</a:t>
            </a:r>
            <a:r>
              <a:rPr lang="en-US" altLang="zh-CN" sz="1905" dirty="0"/>
              <a:t>/share/</a:t>
            </a:r>
            <a:r>
              <a:rPr lang="en-US" altLang="zh-CN" sz="1905" dirty="0" err="1"/>
              <a:t>vm</a:t>
            </a:r>
            <a:r>
              <a:rPr lang="en-US" altLang="zh-CN" sz="1905" dirty="0"/>
              <a:t>/</a:t>
            </a:r>
            <a:r>
              <a:rPr lang="en-US" altLang="zh-CN" sz="1905" dirty="0" err="1"/>
              <a:t>interpreterOop</a:t>
            </a:r>
            <a:r>
              <a:rPr lang="en-US" altLang="zh-CN" sz="1905" dirty="0"/>
              <a:t>  </a:t>
            </a:r>
            <a:endParaRPr lang="en-US" altLang="zh-CN" sz="1905" dirty="0">
              <a:solidFill>
                <a:srgbClr val="1577BA"/>
              </a:solidFill>
            </a:endParaRPr>
          </a:p>
          <a:p>
            <a:pPr algn="just"/>
            <a:endParaRPr lang="en-US" altLang="zh-CN" sz="1905" dirty="0">
              <a:solidFill>
                <a:srgbClr val="1577BA"/>
              </a:solidFill>
            </a:endParaRPr>
          </a:p>
          <a:p>
            <a:pPr algn="just"/>
            <a:endParaRPr lang="en-US" altLang="zh-CN" sz="1905" dirty="0">
              <a:solidFill>
                <a:srgbClr val="1577BA"/>
              </a:solidFill>
            </a:endParaRPr>
          </a:p>
          <a:p>
            <a:pPr algn="just"/>
            <a:endParaRPr lang="en-US" altLang="zh-CN" sz="1905" dirty="0">
              <a:solidFill>
                <a:srgbClr val="1577BA"/>
              </a:solidFill>
            </a:endParaRPr>
          </a:p>
          <a:p>
            <a:pPr algn="just"/>
            <a:r>
              <a:rPr lang="zh-CN" altLang="en-US" sz="1905" dirty="0"/>
              <a:t>他就是我们所说的</a:t>
            </a:r>
            <a:r>
              <a:rPr lang="en-US" altLang="zh-CN" sz="1905" dirty="0"/>
              <a:t>java</a:t>
            </a:r>
            <a:r>
              <a:rPr lang="zh-CN" altLang="en-US" sz="1905" dirty="0"/>
              <a:t>对象。真正的</a:t>
            </a:r>
            <a:r>
              <a:rPr lang="en-US" altLang="zh-CN" sz="1905" dirty="0">
                <a:solidFill>
                  <a:srgbClr val="1577BA"/>
                </a:solidFill>
              </a:rPr>
              <a:t>java</a:t>
            </a:r>
            <a:r>
              <a:rPr lang="zh-CN" altLang="en-US" sz="1905" dirty="0">
                <a:solidFill>
                  <a:srgbClr val="1577BA"/>
                </a:solidFill>
              </a:rPr>
              <a:t>对象</a:t>
            </a:r>
            <a:r>
              <a:rPr lang="zh-CN" altLang="en-US" sz="1905" dirty="0"/>
              <a:t>在</a:t>
            </a:r>
            <a:r>
              <a:rPr lang="en-US" altLang="zh-CN" sz="1905" dirty="0"/>
              <a:t>JVM</a:t>
            </a:r>
            <a:r>
              <a:rPr lang="zh-CN" altLang="en-US" sz="1905" dirty="0"/>
              <a:t>虚拟机中的一个体现</a:t>
            </a:r>
            <a:endParaRPr lang="en-US" altLang="zh-CN" sz="1905" dirty="0"/>
          </a:p>
        </p:txBody>
      </p:sp>
    </p:spTree>
    <p:extLst>
      <p:ext uri="{BB962C8B-B14F-4D97-AF65-F5344CB8AC3E}">
        <p14:creationId xmlns:p14="http://schemas.microsoft.com/office/powerpoint/2010/main" val="643026123"/>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err="1"/>
              <a:t>Klass</a:t>
            </a:r>
            <a:r>
              <a:rPr lang="zh-CN" altLang="en-US" sz="3493" dirty="0"/>
              <a:t>与</a:t>
            </a:r>
            <a:r>
              <a:rPr lang="en-US" altLang="zh-CN" sz="3493" dirty="0"/>
              <a:t>Java</a:t>
            </a:r>
            <a:r>
              <a:rPr lang="zh-CN" altLang="en-US" sz="3493" dirty="0"/>
              <a:t>对象绑定的流程</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652490" cy="422799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10071299" cy="3903376"/>
          </a:xfrm>
          <a:prstGeom prst="rect">
            <a:avLst/>
          </a:prstGeom>
          <a:ln w="12700">
            <a:miter lim="400000"/>
          </a:ln>
        </p:spPr>
        <p:txBody>
          <a:bodyPr wrap="square" lIns="24192" rIns="24192">
            <a:spAutoFit/>
          </a:bodyPr>
          <a:lstStyle/>
          <a:p>
            <a:pPr algn="just"/>
            <a:r>
              <a:rPr lang="en-US" altLang="zh-CN" sz="1905" dirty="0"/>
              <a:t>//hotspot/</a:t>
            </a:r>
            <a:r>
              <a:rPr lang="en-US" altLang="zh-CN" sz="1905" dirty="0" err="1"/>
              <a:t>src</a:t>
            </a:r>
            <a:r>
              <a:rPr lang="en-US" altLang="zh-CN" sz="1905" dirty="0"/>
              <a:t>/share/</a:t>
            </a:r>
            <a:r>
              <a:rPr lang="en-US" altLang="zh-CN" sz="1905" dirty="0" err="1"/>
              <a:t>vm</a:t>
            </a:r>
            <a:r>
              <a:rPr lang="en-US" altLang="zh-CN" sz="1905" dirty="0"/>
              <a:t>/oops/oop.hpp</a:t>
            </a:r>
          </a:p>
          <a:p>
            <a:pPr algn="just"/>
            <a:r>
              <a:rPr lang="en-US" altLang="zh-CN" sz="1905" dirty="0"/>
              <a:t>IRT_ENTRY(void, </a:t>
            </a:r>
            <a:r>
              <a:rPr lang="en-US" altLang="zh-CN" sz="1905" dirty="0" err="1"/>
              <a:t>InterpreterRuntime</a:t>
            </a:r>
            <a:r>
              <a:rPr lang="en-US" altLang="zh-CN" sz="1905" dirty="0"/>
              <a:t>::_new(</a:t>
            </a:r>
            <a:r>
              <a:rPr lang="en-US" altLang="zh-CN" sz="1905" dirty="0" err="1"/>
              <a:t>JavaThread</a:t>
            </a:r>
            <a:r>
              <a:rPr lang="en-US" altLang="zh-CN" sz="1905" dirty="0"/>
              <a:t>* thread, </a:t>
            </a:r>
            <a:r>
              <a:rPr lang="en-US" altLang="zh-CN" sz="1905" dirty="0" err="1"/>
              <a:t>ConstantPool</a:t>
            </a:r>
            <a:r>
              <a:rPr lang="en-US" altLang="zh-CN" sz="1905" dirty="0"/>
              <a:t>* pool, </a:t>
            </a:r>
            <a:r>
              <a:rPr lang="en-US" altLang="zh-CN" sz="1905" dirty="0" err="1"/>
              <a:t>int</a:t>
            </a:r>
            <a:r>
              <a:rPr lang="en-US" altLang="zh-CN" sz="1905" dirty="0"/>
              <a:t> index))</a:t>
            </a:r>
          </a:p>
          <a:p>
            <a:pPr algn="just"/>
            <a:r>
              <a:rPr lang="en-US" altLang="zh-CN" sz="1905" dirty="0"/>
              <a:t> 		</a:t>
            </a:r>
            <a:r>
              <a:rPr lang="en-US" altLang="zh-CN" sz="1905" dirty="0" err="1"/>
              <a:t>Klass</a:t>
            </a:r>
            <a:r>
              <a:rPr lang="en-US" altLang="zh-CN" sz="1905" dirty="0"/>
              <a:t>* k = pool-&gt;</a:t>
            </a:r>
            <a:r>
              <a:rPr lang="en-US" altLang="zh-CN" sz="1905" dirty="0" err="1"/>
              <a:t>klass_at</a:t>
            </a:r>
            <a:r>
              <a:rPr lang="en-US" altLang="zh-CN" sz="1905" dirty="0"/>
              <a:t>(index, CHECK);        //</a:t>
            </a:r>
            <a:r>
              <a:rPr lang="zh-CN" altLang="en-US" sz="1905" dirty="0"/>
              <a:t>从缓存表中查找该</a:t>
            </a:r>
            <a:r>
              <a:rPr lang="en-US" altLang="zh-CN" sz="1905" dirty="0" err="1"/>
              <a:t>klass</a:t>
            </a:r>
            <a:r>
              <a:rPr lang="zh-CN" altLang="en-US" sz="1905" dirty="0"/>
              <a:t>是不是已经被加载了</a:t>
            </a:r>
            <a:endParaRPr lang="en-US" altLang="zh-CN" sz="1905" dirty="0"/>
          </a:p>
          <a:p>
            <a:pPr algn="just"/>
            <a:r>
              <a:rPr lang="en-US" altLang="zh-CN" sz="1905" dirty="0"/>
              <a:t> 		</a:t>
            </a:r>
            <a:r>
              <a:rPr lang="en-US" altLang="zh-CN" sz="1905" dirty="0" err="1"/>
              <a:t>InstanceKlass</a:t>
            </a:r>
            <a:r>
              <a:rPr lang="en-US" altLang="zh-CN" sz="1905" dirty="0"/>
              <a:t>* </a:t>
            </a:r>
            <a:r>
              <a:rPr lang="en-US" altLang="zh-CN" sz="1905" dirty="0" err="1"/>
              <a:t>klass</a:t>
            </a:r>
            <a:r>
              <a:rPr lang="en-US" altLang="zh-CN" sz="1905" dirty="0"/>
              <a:t> = </a:t>
            </a:r>
            <a:r>
              <a:rPr lang="en-US" altLang="zh-CN" sz="1905" dirty="0" err="1"/>
              <a:t>InstanceKlass</a:t>
            </a:r>
            <a:r>
              <a:rPr lang="en-US" altLang="zh-CN" sz="1905" dirty="0"/>
              <a:t>::cast(k);</a:t>
            </a:r>
          </a:p>
          <a:p>
            <a:pPr algn="just"/>
            <a:r>
              <a:rPr lang="en-US" altLang="zh-CN" sz="1905" dirty="0"/>
              <a:t> 		</a:t>
            </a:r>
            <a:r>
              <a:rPr lang="en-US" altLang="zh-CN" sz="1905" dirty="0" err="1"/>
              <a:t>klass</a:t>
            </a:r>
            <a:r>
              <a:rPr lang="en-US" altLang="zh-CN" sz="1905" dirty="0"/>
              <a:t>-&gt;</a:t>
            </a:r>
            <a:r>
              <a:rPr lang="en-US" altLang="zh-CN" sz="1905" dirty="0" err="1"/>
              <a:t>check_valid_for_instantiation</a:t>
            </a:r>
            <a:r>
              <a:rPr lang="en-US" altLang="zh-CN" sz="1905" dirty="0"/>
              <a:t>(true, CHECK); // </a:t>
            </a:r>
            <a:r>
              <a:rPr lang="zh-CN" altLang="en-US" sz="1905" dirty="0"/>
              <a:t>校验：接口</a:t>
            </a:r>
            <a:r>
              <a:rPr lang="en-US" altLang="zh-CN" sz="1905" dirty="0"/>
              <a:t>/</a:t>
            </a:r>
            <a:r>
              <a:rPr lang="zh-CN" altLang="en-US" sz="1905" dirty="0"/>
              <a:t>抽象类</a:t>
            </a:r>
            <a:r>
              <a:rPr lang="en-US" altLang="zh-CN" sz="1905" dirty="0"/>
              <a:t>/Class</a:t>
            </a:r>
            <a:r>
              <a:rPr lang="zh-CN" altLang="en-US" sz="1905" dirty="0"/>
              <a:t>不能实例化</a:t>
            </a:r>
          </a:p>
          <a:p>
            <a:pPr algn="just"/>
            <a:r>
              <a:rPr lang="zh-CN" altLang="en-US" sz="1905" dirty="0"/>
              <a:t> </a:t>
            </a:r>
            <a:r>
              <a:rPr lang="en-US" altLang="zh-CN" sz="1905" dirty="0"/>
              <a:t>		</a:t>
            </a:r>
            <a:r>
              <a:rPr lang="en-US" altLang="zh-CN" sz="1905" dirty="0" err="1"/>
              <a:t>klass</a:t>
            </a:r>
            <a:r>
              <a:rPr lang="en-US" altLang="zh-CN" sz="1905" dirty="0"/>
              <a:t>-&gt;initialize(CHECK); // </a:t>
            </a:r>
            <a:r>
              <a:rPr lang="zh-CN" altLang="en-US" sz="1905" dirty="0"/>
              <a:t>初始化</a:t>
            </a:r>
            <a:r>
              <a:rPr lang="en-US" altLang="zh-CN" sz="1905" dirty="0" err="1"/>
              <a:t>klass</a:t>
            </a:r>
            <a:endParaRPr lang="en-US" altLang="zh-CN" sz="1905" dirty="0"/>
          </a:p>
          <a:p>
            <a:pPr algn="just"/>
            <a:r>
              <a:rPr lang="en-US" altLang="zh-CN" sz="1905" dirty="0"/>
              <a:t> 		</a:t>
            </a:r>
            <a:r>
              <a:rPr lang="en-US" altLang="zh-CN" sz="1905" dirty="0" err="1"/>
              <a:t>oop</a:t>
            </a:r>
            <a:r>
              <a:rPr lang="en-US" altLang="zh-CN" sz="1905" dirty="0"/>
              <a:t> </a:t>
            </a:r>
            <a:r>
              <a:rPr lang="en-US" altLang="zh-CN" sz="1905" dirty="0" err="1"/>
              <a:t>obj</a:t>
            </a:r>
            <a:r>
              <a:rPr lang="en-US" altLang="zh-CN" sz="1905" dirty="0"/>
              <a:t> = </a:t>
            </a:r>
            <a:r>
              <a:rPr lang="en-US" altLang="zh-CN" sz="1905" dirty="0" err="1"/>
              <a:t>klass</a:t>
            </a:r>
            <a:r>
              <a:rPr lang="en-US" altLang="zh-CN" sz="1905" dirty="0"/>
              <a:t>-&gt;</a:t>
            </a:r>
            <a:r>
              <a:rPr lang="en-US" altLang="zh-CN" sz="1905" dirty="0" err="1"/>
              <a:t>allocate_instance</a:t>
            </a:r>
            <a:r>
              <a:rPr lang="en-US" altLang="zh-CN" sz="1905" dirty="0"/>
              <a:t>(CHECK); // </a:t>
            </a:r>
            <a:r>
              <a:rPr lang="zh-CN" altLang="en-US" sz="1905" dirty="0"/>
              <a:t>分配实例</a:t>
            </a:r>
            <a:r>
              <a:rPr lang="en-US" altLang="zh-CN" sz="1905" dirty="0"/>
              <a:t>,</a:t>
            </a:r>
            <a:r>
              <a:rPr lang="zh-CN" altLang="en-US" sz="1905" dirty="0"/>
              <a:t>并且将</a:t>
            </a:r>
            <a:r>
              <a:rPr lang="en-US" altLang="zh-CN" sz="1905" dirty="0" err="1"/>
              <a:t>klass</a:t>
            </a:r>
            <a:r>
              <a:rPr lang="zh-CN" altLang="en-US" sz="1905" dirty="0"/>
              <a:t>注入到</a:t>
            </a:r>
            <a:r>
              <a:rPr lang="en-US" altLang="zh-CN" sz="1905" dirty="0"/>
              <a:t>object</a:t>
            </a:r>
            <a:r>
              <a:rPr lang="zh-CN" altLang="en-US" sz="1905" dirty="0"/>
              <a:t>中</a:t>
            </a:r>
          </a:p>
          <a:p>
            <a:pPr algn="just"/>
            <a:r>
              <a:rPr lang="zh-CN" altLang="en-US" sz="1905" dirty="0"/>
              <a:t> </a:t>
            </a:r>
            <a:r>
              <a:rPr lang="en-US" altLang="zh-CN" sz="1905" dirty="0"/>
              <a:t>		thread-&gt;</a:t>
            </a:r>
            <a:r>
              <a:rPr lang="en-US" altLang="zh-CN" sz="1905" dirty="0" err="1"/>
              <a:t>set_vm_result</a:t>
            </a:r>
            <a:r>
              <a:rPr lang="en-US" altLang="zh-CN" sz="1905" dirty="0"/>
              <a:t>(</a:t>
            </a:r>
            <a:r>
              <a:rPr lang="en-US" altLang="zh-CN" sz="1905" dirty="0" err="1"/>
              <a:t>obj</a:t>
            </a:r>
            <a:r>
              <a:rPr lang="en-US" altLang="zh-CN" sz="1905" dirty="0"/>
              <a:t>);</a:t>
            </a:r>
          </a:p>
          <a:p>
            <a:pPr algn="just"/>
            <a:r>
              <a:rPr lang="en-US" altLang="zh-CN" sz="1905" dirty="0"/>
              <a:t>IRT_END</a:t>
            </a:r>
          </a:p>
          <a:p>
            <a:pPr algn="just"/>
            <a:r>
              <a:rPr lang="zh-CN" altLang="en-US" sz="1905" dirty="0"/>
              <a:t>里面主要包含了两个部分：初始化</a:t>
            </a:r>
            <a:r>
              <a:rPr lang="en-US" altLang="zh-CN" sz="1905" dirty="0" err="1"/>
              <a:t>klass</a:t>
            </a:r>
            <a:r>
              <a:rPr lang="zh-CN" altLang="en-US" sz="1905" dirty="0"/>
              <a:t>和分配实例</a:t>
            </a:r>
            <a:endParaRPr lang="en-US" altLang="zh-CN" sz="1905" dirty="0"/>
          </a:p>
        </p:txBody>
      </p:sp>
    </p:spTree>
    <p:extLst>
      <p:ext uri="{BB962C8B-B14F-4D97-AF65-F5344CB8AC3E}">
        <p14:creationId xmlns:p14="http://schemas.microsoft.com/office/powerpoint/2010/main" val="778311480"/>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4969750" y="1339866"/>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62487" y="1633700"/>
            <a:ext cx="1467068"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smtClean="0">
                <a:solidFill>
                  <a:srgbClr val="F8F8F8"/>
                </a:solidFill>
                <a:latin typeface="仿宋" panose="02010609060101010101" pitchFamily="49" charset="-122"/>
                <a:ea typeface="仿宋" panose="02010609060101010101" pitchFamily="49" charset="-122"/>
              </a:rPr>
              <a:t>02</a:t>
            </a:r>
            <a:endParaRPr lang="zh-CN" altLang="en-US" sz="10002" dirty="0">
              <a:solidFill>
                <a:srgbClr val="F8F8F8"/>
              </a:solidFill>
              <a:latin typeface="仿宋" panose="02010609060101010101" pitchFamily="49" charset="-122"/>
              <a:ea typeface="仿宋" panose="02010609060101010101" pitchFamily="49"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1126500" y="4143123"/>
            <a:ext cx="96721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dirty="0" err="1" smtClean="0">
                <a:latin typeface="思源黑体 CN Normal" panose="020B0400000000000000" pitchFamily="34" charset="-122"/>
                <a:ea typeface="思源黑体 CN Normal" panose="020B0400000000000000" pitchFamily="34" charset="-122"/>
                <a:cs typeface="Source Han Sans CN Normal" charset="-122"/>
              </a:rPr>
              <a:t>dex</a:t>
            </a:r>
            <a:r>
              <a:rPr lang="zh-CN" altLang="en-US" sz="3200" dirty="0" smtClean="0">
                <a:latin typeface="思源黑体 CN Normal" panose="020B0400000000000000" pitchFamily="34" charset="-122"/>
                <a:ea typeface="思源黑体 CN Normal" panose="020B0400000000000000" pitchFamily="34" charset="-122"/>
                <a:cs typeface="Source Han Sans CN Normal" charset="-122"/>
              </a:rPr>
              <a:t>指令关于</a:t>
            </a:r>
            <a:r>
              <a:rPr lang="en-US" altLang="zh-CN" sz="3200" dirty="0" smtClean="0">
                <a:latin typeface="思源黑体 CN Normal" panose="020B0400000000000000" pitchFamily="34" charset="-122"/>
                <a:ea typeface="思源黑体 CN Normal" panose="020B0400000000000000" pitchFamily="34" charset="-122"/>
                <a:cs typeface="Source Han Sans CN Normal" charset="-122"/>
              </a:rPr>
              <a:t>new</a:t>
            </a:r>
            <a:r>
              <a:rPr lang="zh-CN" altLang="en-US" sz="3200" dirty="0" smtClean="0">
                <a:latin typeface="思源黑体 CN Normal" panose="020B0400000000000000" pitchFamily="34" charset="-122"/>
                <a:ea typeface="思源黑体 CN Normal" panose="020B0400000000000000" pitchFamily="34" charset="-122"/>
                <a:cs typeface="Source Han Sans CN Normal" charset="-122"/>
              </a:rPr>
              <a:t>关键字分析</a:t>
            </a:r>
            <a:endParaRPr lang="zh-CN" altLang="en-US" sz="1905" dirty="0">
              <a:solidFill>
                <a:srgbClr val="FF0000"/>
              </a:solidFill>
              <a:latin typeface="思源黑体 CN Bold" panose="020B0800000000000000" pitchFamily="34" charset="-122"/>
              <a:ea typeface="思源黑体 CN Bold" panose="020B0800000000000000" pitchFamily="34" charset="-122"/>
              <a:sym typeface="+mn-ea"/>
            </a:endParaRPr>
          </a:p>
        </p:txBody>
      </p:sp>
    </p:spTree>
    <p:extLst>
      <p:ext uri="{BB962C8B-B14F-4D97-AF65-F5344CB8AC3E}">
        <p14:creationId xmlns:p14="http://schemas.microsoft.com/office/powerpoint/2010/main" val="27257462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93" dirty="0" smtClean="0"/>
              <a:t>什么是</a:t>
            </a:r>
            <a:r>
              <a:rPr lang="en-US" altLang="zh-CN" sz="3493" dirty="0" err="1" smtClean="0"/>
              <a:t>dex</a:t>
            </a:r>
            <a:r>
              <a:rPr lang="zh-CN" altLang="en-US" sz="3493" dirty="0" smtClean="0"/>
              <a:t>指令</a:t>
            </a:r>
            <a:endParaRPr lang="zh-CN" altLang="en-US" sz="3493" dirty="0"/>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786385" y="1534566"/>
            <a:ext cx="10738718" cy="215046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120094" y="1739765"/>
            <a:ext cx="10071299" cy="1558119"/>
          </a:xfrm>
          <a:prstGeom prst="rect">
            <a:avLst/>
          </a:prstGeom>
          <a:ln w="12700">
            <a:miter lim="400000"/>
          </a:ln>
        </p:spPr>
        <p:txBody>
          <a:bodyPr wrap="square" lIns="24192" rIns="24192">
            <a:spAutoFit/>
          </a:bodyPr>
          <a:lstStyle/>
          <a:p>
            <a:pPr algn="just"/>
            <a:r>
              <a:rPr lang="zh-CN" altLang="en-US" sz="1905" dirty="0" smtClean="0"/>
              <a:t>我们所写的</a:t>
            </a:r>
            <a:r>
              <a:rPr lang="en-US" altLang="zh-CN" sz="1905" dirty="0" smtClean="0"/>
              <a:t>java</a:t>
            </a:r>
            <a:r>
              <a:rPr lang="zh-CN" altLang="en-US" sz="1905" dirty="0" smtClean="0"/>
              <a:t>代码，是</a:t>
            </a:r>
            <a:r>
              <a:rPr lang="en-US" altLang="zh-CN" sz="1905" dirty="0" smtClean="0"/>
              <a:t>Google</a:t>
            </a:r>
            <a:r>
              <a:rPr lang="zh-CN" altLang="en-US" sz="1905" dirty="0" smtClean="0"/>
              <a:t>工程师为了方便程序员阅读，编写提供的语法</a:t>
            </a:r>
            <a:endParaRPr lang="en-US" altLang="zh-CN" sz="1905" dirty="0" smtClean="0"/>
          </a:p>
          <a:p>
            <a:pPr algn="just"/>
            <a:endParaRPr lang="en-US" altLang="zh-CN" sz="1905" dirty="0"/>
          </a:p>
          <a:p>
            <a:pPr algn="just"/>
            <a:r>
              <a:rPr lang="zh-CN" altLang="en-US" sz="1905" dirty="0" smtClean="0"/>
              <a:t>真正在虚拟机</a:t>
            </a:r>
            <a:r>
              <a:rPr lang="zh-CN" altLang="en-US" sz="1905" dirty="0"/>
              <a:t>中的执行，</a:t>
            </a:r>
            <a:r>
              <a:rPr lang="zh-CN" altLang="en-US" sz="1905" dirty="0" smtClean="0"/>
              <a:t>不是平时写的</a:t>
            </a:r>
            <a:r>
              <a:rPr lang="en-US" altLang="zh-CN" sz="1905" dirty="0" smtClean="0"/>
              <a:t>java</a:t>
            </a:r>
            <a:r>
              <a:rPr lang="zh-CN" altLang="en-US" sz="1905" dirty="0" smtClean="0"/>
              <a:t>代码，而是</a:t>
            </a:r>
            <a:r>
              <a:rPr lang="en-US" altLang="zh-CN" sz="1905" dirty="0" err="1" smtClean="0"/>
              <a:t>cpu</a:t>
            </a:r>
            <a:r>
              <a:rPr lang="zh-CN" altLang="en-US" sz="1905" dirty="0" smtClean="0"/>
              <a:t>执行的是指令集， 在</a:t>
            </a:r>
            <a:r>
              <a:rPr lang="en-US" altLang="zh-CN" sz="1905" dirty="0" smtClean="0"/>
              <a:t>Android</a:t>
            </a:r>
            <a:r>
              <a:rPr lang="zh-CN" altLang="en-US" sz="1905" dirty="0" smtClean="0"/>
              <a:t>中这种</a:t>
            </a:r>
            <a:endParaRPr lang="en-US" altLang="zh-CN" sz="1905" dirty="0" smtClean="0"/>
          </a:p>
          <a:p>
            <a:pPr algn="just"/>
            <a:endParaRPr lang="en-US" altLang="zh-CN" sz="1905" dirty="0"/>
          </a:p>
          <a:p>
            <a:pPr algn="just"/>
            <a:r>
              <a:rPr lang="zh-CN" altLang="en-US" sz="1905" dirty="0" smtClean="0"/>
              <a:t>指令集不是 </a:t>
            </a:r>
            <a:r>
              <a:rPr lang="en-US" altLang="zh-CN" sz="1905" dirty="0" smtClean="0"/>
              <a:t>class</a:t>
            </a:r>
            <a:r>
              <a:rPr lang="zh-CN" altLang="en-US" sz="1905" dirty="0" smtClean="0"/>
              <a:t>指令集，而是</a:t>
            </a:r>
            <a:r>
              <a:rPr lang="en-US" altLang="zh-CN" sz="1905" dirty="0" err="1" smtClean="0"/>
              <a:t>dex</a:t>
            </a:r>
            <a:r>
              <a:rPr lang="zh-CN" altLang="en-US" sz="1905" dirty="0" smtClean="0"/>
              <a:t>指令集</a:t>
            </a:r>
            <a:endParaRPr lang="en-US" altLang="zh-CN" sz="1905" dirty="0"/>
          </a:p>
        </p:txBody>
      </p:sp>
    </p:spTree>
    <p:extLst>
      <p:ext uri="{BB962C8B-B14F-4D97-AF65-F5344CB8AC3E}">
        <p14:creationId xmlns:p14="http://schemas.microsoft.com/office/powerpoint/2010/main" val="2534642334"/>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err="1" smtClean="0"/>
              <a:t>dex</a:t>
            </a:r>
            <a:r>
              <a:rPr lang="zh-CN" altLang="en-US" sz="3493" dirty="0" smtClean="0"/>
              <a:t>指令</a:t>
            </a:r>
            <a:endParaRPr lang="zh-CN" altLang="en-US" sz="3493" dirty="0"/>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786385" y="1534566"/>
            <a:ext cx="10738718" cy="2150466"/>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120094" y="1739765"/>
            <a:ext cx="10071299" cy="1558119"/>
          </a:xfrm>
          <a:prstGeom prst="rect">
            <a:avLst/>
          </a:prstGeom>
          <a:ln w="12700">
            <a:miter lim="400000"/>
          </a:ln>
        </p:spPr>
        <p:txBody>
          <a:bodyPr wrap="square" lIns="24192" rIns="24192">
            <a:spAutoFit/>
          </a:bodyPr>
          <a:lstStyle/>
          <a:p>
            <a:pPr algn="just"/>
            <a:r>
              <a:rPr lang="zh-CN" altLang="en-US" sz="1905" dirty="0" smtClean="0"/>
              <a:t>我们所写的</a:t>
            </a:r>
            <a:r>
              <a:rPr lang="en-US" altLang="zh-CN" sz="1905" dirty="0" smtClean="0"/>
              <a:t>java</a:t>
            </a:r>
            <a:r>
              <a:rPr lang="zh-CN" altLang="en-US" sz="1905" dirty="0" smtClean="0"/>
              <a:t>代码，是</a:t>
            </a:r>
            <a:r>
              <a:rPr lang="en-US" altLang="zh-CN" sz="1905" dirty="0" smtClean="0"/>
              <a:t>Google</a:t>
            </a:r>
            <a:r>
              <a:rPr lang="zh-CN" altLang="en-US" sz="1905" dirty="0" smtClean="0"/>
              <a:t>工程师为了方便程序员阅读，编写提供的语法</a:t>
            </a:r>
            <a:endParaRPr lang="en-US" altLang="zh-CN" sz="1905" dirty="0" smtClean="0"/>
          </a:p>
          <a:p>
            <a:pPr algn="just"/>
            <a:endParaRPr lang="en-US" altLang="zh-CN" sz="1905" dirty="0"/>
          </a:p>
          <a:p>
            <a:pPr algn="just"/>
            <a:r>
              <a:rPr lang="zh-CN" altLang="en-US" sz="1905" dirty="0" smtClean="0"/>
              <a:t>真正在虚拟机</a:t>
            </a:r>
            <a:r>
              <a:rPr lang="zh-CN" altLang="en-US" sz="1905" dirty="0"/>
              <a:t>中的执行，</a:t>
            </a:r>
            <a:r>
              <a:rPr lang="zh-CN" altLang="en-US" sz="1905" dirty="0" smtClean="0"/>
              <a:t>不是平时写的</a:t>
            </a:r>
            <a:r>
              <a:rPr lang="en-US" altLang="zh-CN" sz="1905" dirty="0" smtClean="0"/>
              <a:t>java</a:t>
            </a:r>
            <a:r>
              <a:rPr lang="zh-CN" altLang="en-US" sz="1905" dirty="0" smtClean="0"/>
              <a:t>代码，而是</a:t>
            </a:r>
            <a:r>
              <a:rPr lang="en-US" altLang="zh-CN" sz="1905" dirty="0" err="1" smtClean="0"/>
              <a:t>cpu</a:t>
            </a:r>
            <a:r>
              <a:rPr lang="zh-CN" altLang="en-US" sz="1905" dirty="0" smtClean="0"/>
              <a:t>执行的是指令集， 在</a:t>
            </a:r>
            <a:r>
              <a:rPr lang="en-US" altLang="zh-CN" sz="1905" dirty="0" smtClean="0"/>
              <a:t>Android</a:t>
            </a:r>
            <a:r>
              <a:rPr lang="zh-CN" altLang="en-US" sz="1905" dirty="0" smtClean="0"/>
              <a:t>中这种</a:t>
            </a:r>
            <a:endParaRPr lang="en-US" altLang="zh-CN" sz="1905" dirty="0" smtClean="0"/>
          </a:p>
          <a:p>
            <a:pPr algn="just"/>
            <a:endParaRPr lang="en-US" altLang="zh-CN" sz="1905" dirty="0"/>
          </a:p>
          <a:p>
            <a:pPr algn="just"/>
            <a:r>
              <a:rPr lang="zh-CN" altLang="en-US" sz="1905" dirty="0" smtClean="0"/>
              <a:t>指令集不是 </a:t>
            </a:r>
            <a:r>
              <a:rPr lang="en-US" altLang="zh-CN" sz="1905" dirty="0" smtClean="0"/>
              <a:t>class</a:t>
            </a:r>
            <a:r>
              <a:rPr lang="zh-CN" altLang="en-US" sz="1905" dirty="0" smtClean="0"/>
              <a:t>指令集，而是</a:t>
            </a:r>
            <a:r>
              <a:rPr lang="en-US" altLang="zh-CN" sz="1905" dirty="0" err="1" smtClean="0"/>
              <a:t>dex</a:t>
            </a:r>
            <a:r>
              <a:rPr lang="zh-CN" altLang="en-US" sz="1905" dirty="0" smtClean="0"/>
              <a:t>指令集</a:t>
            </a:r>
            <a:endParaRPr lang="en-US" altLang="zh-CN" sz="1905" dirty="0"/>
          </a:p>
        </p:txBody>
      </p:sp>
    </p:spTree>
    <p:extLst>
      <p:ext uri="{BB962C8B-B14F-4D97-AF65-F5344CB8AC3E}">
        <p14:creationId xmlns:p14="http://schemas.microsoft.com/office/powerpoint/2010/main" val="1720190035"/>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4969750" y="1339866"/>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81645" y="1799500"/>
            <a:ext cx="2002471"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a:solidFill>
                  <a:srgbClr val="F8F8F8"/>
                </a:solidFill>
                <a:latin typeface="思源黑体 CN Medium" panose="020B0600000000000000" pitchFamily="34" charset="-122"/>
                <a:ea typeface="思源黑体 CN Medium" panose="020B0600000000000000" pitchFamily="34" charset="-122"/>
              </a:rPr>
              <a:t>05</a:t>
            </a:r>
            <a:endParaRPr lang="zh-CN" altLang="en-US" sz="10002" dirty="0">
              <a:solidFill>
                <a:srgbClr val="F8F8F8"/>
              </a:solidFill>
              <a:latin typeface="思源黑体 CN Medium" panose="020B0600000000000000" pitchFamily="34" charset="-122"/>
              <a:ea typeface="思源黑体 CN Medium" panose="020B0600000000000000" pitchFamily="34"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2857588" y="4325530"/>
            <a:ext cx="6836430" cy="58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175" dirty="0">
                <a:latin typeface="思源黑体 CN Bold" panose="020B0800000000000000" pitchFamily="34" charset="-122"/>
                <a:ea typeface="思源黑体 CN Bold" panose="020B0800000000000000" pitchFamily="34" charset="-122"/>
                <a:sym typeface="+mn-ea"/>
              </a:rPr>
              <a:t>虚拟机值指令重排分析</a:t>
            </a:r>
          </a:p>
        </p:txBody>
      </p:sp>
    </p:spTree>
    <p:extLst>
      <p:ext uri="{BB962C8B-B14F-4D97-AF65-F5344CB8AC3E}">
        <p14:creationId xmlns:p14="http://schemas.microsoft.com/office/powerpoint/2010/main" val="41602745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93" dirty="0"/>
              <a:t>指令重排序</a:t>
            </a:r>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126050" cy="3198160"/>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80"/>
            <a:ext cx="9369966" cy="2437014"/>
          </a:xfrm>
          <a:prstGeom prst="rect">
            <a:avLst/>
          </a:prstGeom>
          <a:ln w="12700">
            <a:miter lim="400000"/>
          </a:ln>
        </p:spPr>
        <p:txBody>
          <a:bodyPr wrap="square" lIns="24192" rIns="24192">
            <a:spAutoFit/>
          </a:bodyPr>
          <a:lstStyle/>
          <a:p>
            <a:pPr algn="just"/>
            <a:r>
              <a:rPr sz="1693" dirty="0">
                <a:latin typeface="思源黑体 CN Normal" panose="020B0400000000000000" pitchFamily="34" charset="-122"/>
                <a:ea typeface="思源黑体 CN Normal" panose="020B0400000000000000" pitchFamily="34" charset="-122"/>
                <a:sym typeface="+mn-ea"/>
              </a:rPr>
              <a:t>在计算机执行指令的顺序在经过程序编译器编译之后形成的指令序列</a:t>
            </a:r>
          </a:p>
          <a:p>
            <a:pPr algn="just"/>
            <a:endParaRPr sz="1693" dirty="0">
              <a:latin typeface="思源黑体 CN Normal" panose="020B0400000000000000" pitchFamily="34" charset="-122"/>
              <a:ea typeface="思源黑体 CN Normal" panose="020B0400000000000000" pitchFamily="34" charset="-122"/>
              <a:sym typeface="+mn-ea"/>
            </a:endParaRPr>
          </a:p>
          <a:p>
            <a:pPr algn="just"/>
            <a:r>
              <a:rPr sz="1693" dirty="0">
                <a:latin typeface="思源黑体 CN Normal" panose="020B0400000000000000" pitchFamily="34" charset="-122"/>
                <a:ea typeface="思源黑体 CN Normal" panose="020B0400000000000000" pitchFamily="34" charset="-122"/>
                <a:sym typeface="+mn-ea"/>
              </a:rPr>
              <a:t>一般而言，这个指令序列是会输出确定的结果；以确保每一次的执行都有确定的结果</a:t>
            </a:r>
          </a:p>
          <a:p>
            <a:pPr algn="just"/>
            <a:endParaRPr sz="1693" dirty="0">
              <a:latin typeface="思源黑体 CN Normal" panose="020B0400000000000000" pitchFamily="34" charset="-122"/>
              <a:ea typeface="思源黑体 CN Normal" panose="020B0400000000000000" pitchFamily="34" charset="-122"/>
              <a:sym typeface="+mn-ea"/>
            </a:endParaRPr>
          </a:p>
          <a:p>
            <a:pPr algn="just"/>
            <a:r>
              <a:rPr sz="1693" dirty="0">
                <a:latin typeface="思源黑体 CN Normal" panose="020B0400000000000000" pitchFamily="34" charset="-122"/>
                <a:ea typeface="思源黑体 CN Normal" panose="020B0400000000000000" pitchFamily="34" charset="-122"/>
                <a:sym typeface="+mn-ea"/>
              </a:rPr>
              <a:t>但是，一般情况下，CPU和编译器为了</a:t>
            </a:r>
            <a:r>
              <a:rPr sz="1693" dirty="0">
                <a:solidFill>
                  <a:srgbClr val="1577BA"/>
                </a:solidFill>
                <a:latin typeface="思源黑体 CN Normal" panose="020B0400000000000000" pitchFamily="34" charset="-122"/>
                <a:ea typeface="思源黑体 CN Normal" panose="020B0400000000000000" pitchFamily="34" charset="-122"/>
                <a:sym typeface="+mn-ea"/>
              </a:rPr>
              <a:t>提升程序执行的效率</a:t>
            </a:r>
            <a:r>
              <a:rPr sz="1693" dirty="0">
                <a:latin typeface="思源黑体 CN Normal" panose="020B0400000000000000" pitchFamily="34" charset="-122"/>
                <a:ea typeface="思源黑体 CN Normal" panose="020B0400000000000000" pitchFamily="34" charset="-122"/>
                <a:sym typeface="+mn-ea"/>
              </a:rPr>
              <a:t>，会按照一定的规则</a:t>
            </a:r>
            <a:r>
              <a:rPr sz="1693" dirty="0">
                <a:solidFill>
                  <a:srgbClr val="1577BA"/>
                </a:solidFill>
                <a:latin typeface="思源黑体 CN Normal" panose="020B0400000000000000" pitchFamily="34" charset="-122"/>
                <a:ea typeface="思源黑体 CN Normal" panose="020B0400000000000000" pitchFamily="34" charset="-122"/>
                <a:sym typeface="+mn-ea"/>
              </a:rPr>
              <a:t>允许进行指令优</a:t>
            </a:r>
          </a:p>
          <a:p>
            <a:pPr algn="just"/>
            <a:r>
              <a:rPr sz="1693" dirty="0">
                <a:latin typeface="思源黑体 CN Normal" panose="020B0400000000000000" pitchFamily="34" charset="-122"/>
                <a:ea typeface="思源黑体 CN Normal" panose="020B0400000000000000" pitchFamily="34" charset="-122"/>
                <a:sym typeface="+mn-ea"/>
              </a:rPr>
              <a:t>在某些情况下，这种优化会带来一些执行的</a:t>
            </a:r>
            <a:r>
              <a:rPr sz="1693" dirty="0">
                <a:solidFill>
                  <a:srgbClr val="1577BA"/>
                </a:solidFill>
                <a:latin typeface="思源黑体 CN Normal" panose="020B0400000000000000" pitchFamily="34" charset="-122"/>
                <a:ea typeface="思源黑体 CN Normal" panose="020B0400000000000000" pitchFamily="34" charset="-122"/>
                <a:sym typeface="+mn-ea"/>
              </a:rPr>
              <a:t>逻辑问题</a:t>
            </a:r>
            <a:r>
              <a:rPr sz="1693" dirty="0">
                <a:latin typeface="思源黑体 CN Normal" panose="020B0400000000000000" pitchFamily="34" charset="-122"/>
                <a:ea typeface="思源黑体 CN Normal" panose="020B0400000000000000" pitchFamily="34" charset="-122"/>
                <a:sym typeface="+mn-ea"/>
              </a:rPr>
              <a:t>，主要的原因是代码逻辑之间是存在</a:t>
            </a:r>
            <a:r>
              <a:rPr sz="1693" dirty="0">
                <a:solidFill>
                  <a:srgbClr val="1577BA"/>
                </a:solidFill>
                <a:latin typeface="思源黑体 CN Normal" panose="020B0400000000000000" pitchFamily="34" charset="-122"/>
                <a:ea typeface="思源黑体 CN Normal" panose="020B0400000000000000" pitchFamily="34" charset="-122"/>
                <a:sym typeface="+mn-ea"/>
              </a:rPr>
              <a:t>一定的先后</a:t>
            </a:r>
            <a:r>
              <a:rPr sz="1693" dirty="0">
                <a:latin typeface="思源黑体 CN Normal" panose="020B0400000000000000" pitchFamily="34" charset="-122"/>
                <a:ea typeface="思源黑体 CN Normal" panose="020B0400000000000000" pitchFamily="34" charset="-122"/>
                <a:sym typeface="+mn-ea"/>
              </a:rPr>
              <a:t>顺序</a:t>
            </a:r>
          </a:p>
          <a:p>
            <a:pPr algn="just"/>
            <a:endParaRPr sz="1693" dirty="0">
              <a:latin typeface="思源黑体 CN Normal" panose="020B0400000000000000" pitchFamily="34" charset="-122"/>
              <a:ea typeface="思源黑体 CN Normal" panose="020B0400000000000000" pitchFamily="34" charset="-122"/>
              <a:sym typeface="+mn-ea"/>
            </a:endParaRPr>
          </a:p>
          <a:p>
            <a:pPr algn="just"/>
            <a:r>
              <a:rPr sz="1693" dirty="0">
                <a:latin typeface="思源黑体 CN Normal" panose="020B0400000000000000" pitchFamily="34" charset="-122"/>
                <a:ea typeface="思源黑体 CN Normal" panose="020B0400000000000000" pitchFamily="34" charset="-122"/>
                <a:sym typeface="+mn-ea"/>
              </a:rPr>
              <a:t>在并发执行情况下，会发生</a:t>
            </a:r>
            <a:r>
              <a:rPr sz="1693" dirty="0">
                <a:solidFill>
                  <a:srgbClr val="1577BA"/>
                </a:solidFill>
                <a:latin typeface="思源黑体 CN Normal" panose="020B0400000000000000" pitchFamily="34" charset="-122"/>
                <a:ea typeface="思源黑体 CN Normal" panose="020B0400000000000000" pitchFamily="34" charset="-122"/>
                <a:sym typeface="+mn-ea"/>
              </a:rPr>
              <a:t>二义性</a:t>
            </a:r>
            <a:r>
              <a:rPr sz="1693" dirty="0">
                <a:latin typeface="思源黑体 CN Normal" panose="020B0400000000000000" pitchFamily="34" charset="-122"/>
                <a:ea typeface="思源黑体 CN Normal" panose="020B0400000000000000" pitchFamily="34" charset="-122"/>
                <a:sym typeface="+mn-ea"/>
              </a:rPr>
              <a:t>，即按照不同的执行逻辑，会得到不同的结果信息。</a:t>
            </a:r>
            <a:endParaRPr lang="zh-CN" altLang="en-US" sz="1693" dirty="0"/>
          </a:p>
        </p:txBody>
      </p:sp>
    </p:spTree>
    <p:extLst>
      <p:ext uri="{BB962C8B-B14F-4D97-AF65-F5344CB8AC3E}">
        <p14:creationId xmlns:p14="http://schemas.microsoft.com/office/powerpoint/2010/main" val="1531944134"/>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LYING IMPRESSION FID FEIZHAO    qq:1964271550"/>
          <p:cNvSpPr/>
          <p:nvPr/>
        </p:nvSpPr>
        <p:spPr bwMode="auto">
          <a:xfrm flipV="1">
            <a:off x="325" y="5573087"/>
            <a:ext cx="1253968" cy="1284726"/>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2" name="FLYING IMPRESSION FID FEIZHAO    qq:1964271550"/>
          <p:cNvSpPr/>
          <p:nvPr/>
        </p:nvSpPr>
        <p:spPr bwMode="auto">
          <a:xfrm flipV="1">
            <a:off x="325" y="4180821"/>
            <a:ext cx="1253968" cy="1284726"/>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3" name="FLYING IMPRESSION FID FEIZHAO    qq:1964271550"/>
          <p:cNvSpPr/>
          <p:nvPr/>
        </p:nvSpPr>
        <p:spPr bwMode="auto">
          <a:xfrm flipV="1">
            <a:off x="325" y="2786633"/>
            <a:ext cx="1253968" cy="1284726"/>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4" name="FLYING IMPRESSION FID FEIZHAO    qq:1964271550"/>
          <p:cNvSpPr/>
          <p:nvPr/>
        </p:nvSpPr>
        <p:spPr bwMode="auto">
          <a:xfrm flipV="1">
            <a:off x="325" y="1392447"/>
            <a:ext cx="1253968" cy="1284726"/>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5" name="FLYING IMPRESSION FID FEIZHAO    qq:1964271550"/>
          <p:cNvSpPr/>
          <p:nvPr/>
        </p:nvSpPr>
        <p:spPr bwMode="auto">
          <a:xfrm flipV="1">
            <a:off x="325" y="184"/>
            <a:ext cx="1253968" cy="1282805"/>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6" name="FLYING IMPRESSION FID FEIZHAO    qq:1964271550"/>
          <p:cNvSpPr/>
          <p:nvPr/>
        </p:nvSpPr>
        <p:spPr bwMode="auto">
          <a:xfrm flipV="1">
            <a:off x="11825933" y="5573087"/>
            <a:ext cx="365741" cy="1284726"/>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7" name="FLYING IMPRESSION FID FEIZHAO    qq:1964271550"/>
          <p:cNvSpPr/>
          <p:nvPr/>
        </p:nvSpPr>
        <p:spPr bwMode="auto">
          <a:xfrm flipV="1">
            <a:off x="11825933" y="4180821"/>
            <a:ext cx="365741" cy="1284726"/>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8" name="FLYING IMPRESSION FID FEIZHAO    qq:1964271550"/>
          <p:cNvSpPr/>
          <p:nvPr/>
        </p:nvSpPr>
        <p:spPr bwMode="auto">
          <a:xfrm flipV="1">
            <a:off x="11825933" y="2786633"/>
            <a:ext cx="365741" cy="1284726"/>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9" name="FLYING IMPRESSION FID FEIZHAO    qq:1964271550"/>
          <p:cNvSpPr/>
          <p:nvPr/>
        </p:nvSpPr>
        <p:spPr bwMode="auto">
          <a:xfrm flipV="1">
            <a:off x="11825933" y="1392447"/>
            <a:ext cx="365741" cy="1284726"/>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50" name="FLYING IMPRESSION FID FEIZHAO    qq:1964271550"/>
          <p:cNvSpPr/>
          <p:nvPr/>
        </p:nvSpPr>
        <p:spPr bwMode="auto">
          <a:xfrm flipV="1">
            <a:off x="11825933" y="184"/>
            <a:ext cx="365741" cy="1282805"/>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14" name="FLYING IMPRESSION FID FEIZHAO    qq:1964271550"/>
          <p:cNvSpPr txBox="1"/>
          <p:nvPr/>
        </p:nvSpPr>
        <p:spPr>
          <a:xfrm>
            <a:off x="1254573" y="402"/>
            <a:ext cx="1813317" cy="580928"/>
          </a:xfrm>
          <a:prstGeom prst="rect">
            <a:avLst/>
          </a:prstGeom>
          <a:noFill/>
        </p:spPr>
        <p:txBody>
          <a:bodyPr wrap="none" rtlCol="0">
            <a:spAutoFit/>
          </a:bodyPr>
          <a:lstStyle/>
          <a:p>
            <a:r>
              <a:rPr lang="zh-CN" altLang="en-US" sz="3175" dirty="0">
                <a:solidFill>
                  <a:srgbClr val="EB5F56"/>
                </a:solidFill>
                <a:latin typeface="微软雅黑" panose="020B0503020204020204" pitchFamily="34" charset="-122"/>
                <a:ea typeface="微软雅黑" panose="020B0503020204020204" pitchFamily="34" charset="-122"/>
              </a:rPr>
              <a:t>码牛公告</a:t>
            </a:r>
          </a:p>
        </p:txBody>
      </p:sp>
      <p:sp>
        <p:nvSpPr>
          <p:cNvPr id="4" name="文本框 3"/>
          <p:cNvSpPr txBox="1"/>
          <p:nvPr/>
        </p:nvSpPr>
        <p:spPr>
          <a:xfrm>
            <a:off x="8413626" y="4850689"/>
            <a:ext cx="3050835" cy="369332"/>
          </a:xfrm>
          <a:prstGeom prst="rect">
            <a:avLst/>
          </a:prstGeom>
          <a:noFill/>
        </p:spPr>
        <p:txBody>
          <a:bodyPr wrap="none" rtlCol="0">
            <a:spAutoFit/>
          </a:bodyPr>
          <a:lstStyle/>
          <a:p>
            <a:r>
              <a:rPr lang="zh-CN" altLang="en-US" dirty="0"/>
              <a:t>瑶瑶老师的</a:t>
            </a:r>
            <a:r>
              <a:rPr lang="en-US" altLang="zh-CN" dirty="0"/>
              <a:t>QQ</a:t>
            </a:r>
            <a:r>
              <a:rPr lang="zh-CN" altLang="en-US" dirty="0"/>
              <a:t>：</a:t>
            </a:r>
            <a:r>
              <a:rPr lang="en-US" altLang="zh-CN" dirty="0"/>
              <a:t>1298199564</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9933" y="1385783"/>
            <a:ext cx="3190432" cy="34374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82" y="-214214"/>
            <a:ext cx="4704309" cy="6858000"/>
          </a:xfrm>
          <a:prstGeom prst="rect">
            <a:avLst/>
          </a:prstGeom>
        </p:spPr>
      </p:pic>
    </p:spTree>
    <p:extLst>
      <p:ext uri="{BB962C8B-B14F-4D97-AF65-F5344CB8AC3E}">
        <p14:creationId xmlns:p14="http://schemas.microsoft.com/office/powerpoint/2010/main" val="363981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z="3493" dirty="0">
                <a:latin typeface="思源黑体 CN Normal" panose="020B0400000000000000" pitchFamily="34" charset="-122"/>
                <a:ea typeface="思源黑体 CN Normal" panose="020B0400000000000000" pitchFamily="34" charset="-122"/>
                <a:sym typeface="+mn-ea"/>
              </a:rPr>
              <a:t>一定的规则</a:t>
            </a:r>
            <a:endParaRPr lang="zh-CN" altLang="en-US" sz="3493" dirty="0"/>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126050" cy="3198160"/>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9369966" cy="1655453"/>
          </a:xfrm>
          <a:prstGeom prst="rect">
            <a:avLst/>
          </a:prstGeom>
          <a:ln w="12700">
            <a:miter lim="400000"/>
          </a:ln>
        </p:spPr>
        <p:txBody>
          <a:bodyPr wrap="square" lIns="24192" rIns="24192">
            <a:spAutoFit/>
          </a:bodyPr>
          <a:lstStyle/>
          <a:p>
            <a:pPr algn="just"/>
            <a:r>
              <a:rPr lang="zh-CN" altLang="en-US" sz="1693" dirty="0"/>
              <a:t>规则</a:t>
            </a:r>
            <a:r>
              <a:rPr lang="en-US" altLang="zh-CN" sz="1693" dirty="0"/>
              <a:t>:  </a:t>
            </a:r>
            <a:r>
              <a:rPr lang="zh-CN" altLang="en-US" sz="1693" dirty="0"/>
              <a:t>改变指令的先后顺序会导致最终的结果</a:t>
            </a:r>
            <a:r>
              <a:rPr lang="zh-CN" altLang="en-US" sz="1693" dirty="0">
                <a:solidFill>
                  <a:srgbClr val="1577BA"/>
                </a:solidFill>
              </a:rPr>
              <a:t>不一致</a:t>
            </a:r>
            <a:r>
              <a:rPr lang="zh-CN" altLang="en-US" sz="1693" dirty="0"/>
              <a:t>，则不会发生</a:t>
            </a:r>
            <a:r>
              <a:rPr lang="zh-CN" altLang="en-US" sz="1693" dirty="0">
                <a:solidFill>
                  <a:srgbClr val="FF0000"/>
                </a:solidFill>
              </a:rPr>
              <a:t>指令重排</a:t>
            </a:r>
          </a:p>
          <a:p>
            <a:pPr algn="just"/>
            <a:endParaRPr lang="zh-CN" altLang="en-US" sz="1693" dirty="0">
              <a:solidFill>
                <a:srgbClr val="FF0000"/>
              </a:solidFill>
            </a:endParaRPr>
          </a:p>
          <a:p>
            <a:pPr algn="just"/>
            <a:r>
              <a:rPr lang="zh-CN" altLang="en-US" sz="1693" dirty="0"/>
              <a:t>           </a:t>
            </a:r>
          </a:p>
          <a:p>
            <a:pPr algn="just"/>
            <a:r>
              <a:rPr lang="zh-CN" altLang="en-US" sz="1693" dirty="0"/>
              <a:t>            反之   如果不会发生结果不一致则会发生重排</a:t>
            </a:r>
          </a:p>
          <a:p>
            <a:pPr algn="just"/>
            <a:endParaRPr lang="zh-CN" altLang="en-US" sz="1693" dirty="0"/>
          </a:p>
          <a:p>
            <a:pPr algn="just"/>
            <a:r>
              <a:rPr lang="zh-CN" altLang="en-US" sz="1693" dirty="0"/>
              <a:t>            指令重排主要反映在</a:t>
            </a:r>
            <a:r>
              <a:rPr lang="zh-CN" altLang="en-US" sz="1693" dirty="0">
                <a:solidFill>
                  <a:srgbClr val="FF0000"/>
                </a:solidFill>
              </a:rPr>
              <a:t>读和写</a:t>
            </a:r>
            <a:r>
              <a:rPr lang="zh-CN" altLang="en-US" sz="1693" dirty="0"/>
              <a:t>的过程中</a:t>
            </a:r>
          </a:p>
        </p:txBody>
      </p:sp>
    </p:spTree>
    <p:extLst>
      <p:ext uri="{BB962C8B-B14F-4D97-AF65-F5344CB8AC3E}">
        <p14:creationId xmlns:p14="http://schemas.microsoft.com/office/powerpoint/2010/main" val="516740840"/>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93" dirty="0">
                <a:latin typeface="思源黑体 CN Normal" panose="020B0400000000000000" pitchFamily="34" charset="-122"/>
                <a:ea typeface="思源黑体 CN Normal" panose="020B0400000000000000" pitchFamily="34" charset="-122"/>
                <a:sym typeface="+mn-ea"/>
              </a:rPr>
              <a:t>不会发生重排</a:t>
            </a:r>
            <a:endParaRPr lang="zh-CN" altLang="en-US" sz="3493" dirty="0"/>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872613" y="1534566"/>
            <a:ext cx="10126050" cy="3198160"/>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358557" y="1791379"/>
            <a:ext cx="9369966" cy="2437014"/>
          </a:xfrm>
          <a:prstGeom prst="rect">
            <a:avLst/>
          </a:prstGeom>
          <a:ln w="12700">
            <a:miter lim="400000"/>
          </a:ln>
        </p:spPr>
        <p:txBody>
          <a:bodyPr wrap="square" lIns="24192" rIns="24192">
            <a:spAutoFit/>
          </a:bodyPr>
          <a:lstStyle/>
          <a:p>
            <a:pPr algn="just"/>
            <a:endParaRPr lang="zh-CN" altLang="en-US" sz="1693" dirty="0"/>
          </a:p>
          <a:p>
            <a:pPr algn="just"/>
            <a:r>
              <a:rPr lang="zh-CN" altLang="en-US" sz="1693" dirty="0"/>
              <a:t>名称 	代码示例 	说明</a:t>
            </a:r>
          </a:p>
          <a:p>
            <a:pPr algn="just"/>
            <a:endParaRPr lang="zh-CN" altLang="en-US" sz="1693" dirty="0"/>
          </a:p>
          <a:p>
            <a:pPr algn="just"/>
            <a:endParaRPr lang="zh-CN" altLang="en-US" sz="1693" dirty="0"/>
          </a:p>
          <a:p>
            <a:pPr algn="just"/>
            <a:r>
              <a:rPr lang="zh-CN" altLang="en-US" sz="1693" dirty="0"/>
              <a:t>写后读 	a = 1;b = a; 	写一个变量之后，再读这个位置。</a:t>
            </a:r>
          </a:p>
          <a:p>
            <a:pPr algn="just"/>
            <a:endParaRPr lang="zh-CN" altLang="en-US" sz="1693" dirty="0"/>
          </a:p>
          <a:p>
            <a:pPr algn="just"/>
            <a:r>
              <a:rPr lang="zh-CN" altLang="en-US" sz="1693" dirty="0"/>
              <a:t>写后写 	a = 1;a = 2; 	写一个变量之后，再写这个变量。</a:t>
            </a:r>
          </a:p>
          <a:p>
            <a:pPr algn="just"/>
            <a:endParaRPr lang="zh-CN" altLang="en-US" sz="1693" dirty="0"/>
          </a:p>
          <a:p>
            <a:pPr algn="just"/>
            <a:r>
              <a:rPr lang="zh-CN" altLang="en-US" sz="1693" dirty="0"/>
              <a:t>读后写 	a = b;b = 1; 	读一个变量之后，再写这个变量</a:t>
            </a:r>
          </a:p>
        </p:txBody>
      </p:sp>
    </p:spTree>
    <p:extLst>
      <p:ext uri="{BB962C8B-B14F-4D97-AF65-F5344CB8AC3E}">
        <p14:creationId xmlns:p14="http://schemas.microsoft.com/office/powerpoint/2010/main" val="113210356"/>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4969750" y="1339866"/>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81645" y="1799500"/>
            <a:ext cx="2002471"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a:solidFill>
                  <a:srgbClr val="F8F8F8"/>
                </a:solidFill>
                <a:latin typeface="思源黑体 CN Medium" panose="020B0600000000000000" pitchFamily="34" charset="-122"/>
                <a:ea typeface="思源黑体 CN Medium" panose="020B0600000000000000" pitchFamily="34" charset="-122"/>
              </a:rPr>
              <a:t>06</a:t>
            </a:r>
            <a:endParaRPr lang="zh-CN" altLang="en-US" sz="10002" dirty="0">
              <a:solidFill>
                <a:srgbClr val="F8F8F8"/>
              </a:solidFill>
              <a:latin typeface="思源黑体 CN Medium" panose="020B0600000000000000" pitchFamily="34" charset="-122"/>
              <a:ea typeface="思源黑体 CN Medium" panose="020B0600000000000000" pitchFamily="34"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1927690" y="4335560"/>
            <a:ext cx="8561580" cy="16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175" dirty="0">
                <a:latin typeface="思源黑体 CN Bold" panose="020B0800000000000000" pitchFamily="34" charset="-122"/>
                <a:ea typeface="思源黑体 CN Bold" panose="020B0800000000000000" pitchFamily="34" charset="-122"/>
                <a:sym typeface="+mn-ea"/>
              </a:rPr>
              <a:t>剩下的是会发生指令重排，单例也在其中</a:t>
            </a:r>
            <a:endParaRPr lang="zh-CN" altLang="en-US" sz="3175" dirty="0">
              <a:latin typeface="思源黑体 CN Bold" panose="020B0800000000000000" pitchFamily="34" charset="-122"/>
              <a:ea typeface="思源黑体 CN Bold" panose="020B0800000000000000" pitchFamily="34" charset="-122"/>
            </a:endParaRPr>
          </a:p>
          <a:p>
            <a:pPr algn="ctr" eaLnBrk="1" hangingPunct="1"/>
            <a:endParaRPr lang="en-US" altLang="zh-CN" sz="3175" dirty="0">
              <a:latin typeface="思源黑体 CN Bold" panose="020B0800000000000000" pitchFamily="34" charset="-122"/>
              <a:ea typeface="思源黑体 CN Bold" panose="020B0800000000000000" pitchFamily="34" charset="-122"/>
              <a:sym typeface="+mn-ea"/>
            </a:endParaRPr>
          </a:p>
          <a:p>
            <a:pPr algn="ctr" eaLnBrk="1" hangingPunct="1"/>
            <a:r>
              <a:rPr lang="en-US" altLang="zh-CN" sz="1905" dirty="0">
                <a:solidFill>
                  <a:srgbClr val="FF0000"/>
                </a:solidFill>
                <a:latin typeface="思源黑体 CN Bold" panose="020B0800000000000000" pitchFamily="34" charset="-122"/>
                <a:ea typeface="思源黑体 CN Bold" panose="020B0800000000000000" pitchFamily="34" charset="-122"/>
                <a:sym typeface="+mn-ea"/>
              </a:rPr>
              <a:t>DDL</a:t>
            </a:r>
            <a:r>
              <a:rPr lang="zh-CN" altLang="en-US" sz="1905" dirty="0">
                <a:solidFill>
                  <a:srgbClr val="FF0000"/>
                </a:solidFill>
                <a:latin typeface="思源黑体 CN Bold" panose="020B0800000000000000" pitchFamily="34" charset="-122"/>
                <a:ea typeface="思源黑体 CN Bold" panose="020B0800000000000000" pitchFamily="34" charset="-122"/>
                <a:sym typeface="+mn-ea"/>
              </a:rPr>
              <a:t>双重单例不安全的原因探究</a:t>
            </a:r>
          </a:p>
          <a:p>
            <a:pPr algn="ctr" eaLnBrk="1" hangingPunct="1"/>
            <a:endParaRPr lang="zh-CN" altLang="en-US" sz="1905" dirty="0">
              <a:solidFill>
                <a:srgbClr val="FF0000"/>
              </a:solidFill>
              <a:latin typeface="思源黑体 CN Bold" panose="020B0800000000000000" pitchFamily="34" charset="-122"/>
              <a:ea typeface="思源黑体 CN Bold" panose="020B0800000000000000" pitchFamily="34" charset="-122"/>
              <a:sym typeface="+mn-ea"/>
            </a:endParaRPr>
          </a:p>
        </p:txBody>
      </p:sp>
    </p:spTree>
    <p:extLst>
      <p:ext uri="{BB962C8B-B14F-4D97-AF65-F5344CB8AC3E}">
        <p14:creationId xmlns:p14="http://schemas.microsoft.com/office/powerpoint/2010/main" val="8111149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a:t>DDL</a:t>
            </a:r>
            <a:r>
              <a:rPr lang="zh-CN" altLang="en-US" sz="3493" dirty="0"/>
              <a:t>不安全原因</a:t>
            </a:r>
          </a:p>
        </p:txBody>
      </p:sp>
      <p:sp>
        <p:nvSpPr>
          <p:cNvPr id="8" name="矩形 7"/>
          <p:cNvSpPr/>
          <p:nvPr/>
        </p:nvSpPr>
        <p:spPr>
          <a:xfrm>
            <a:off x="872613" y="1534566"/>
            <a:ext cx="10126050" cy="3198160"/>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9" name="文本框 10"/>
          <p:cNvSpPr txBox="1"/>
          <p:nvPr/>
        </p:nvSpPr>
        <p:spPr>
          <a:xfrm>
            <a:off x="1358557" y="1791379"/>
            <a:ext cx="9369966" cy="1394934"/>
          </a:xfrm>
          <a:prstGeom prst="rect">
            <a:avLst/>
          </a:prstGeom>
          <a:ln w="12700">
            <a:miter lim="400000"/>
          </a:ln>
        </p:spPr>
        <p:txBody>
          <a:bodyPr wrap="square" lIns="24192" rIns="24192">
            <a:spAutoFit/>
          </a:bodyPr>
          <a:lstStyle/>
          <a:p>
            <a:pPr algn="just"/>
            <a:r>
              <a:rPr lang="en-US" sz="1693" dirty="0">
                <a:latin typeface="思源黑体 CN Normal" panose="020B0400000000000000" pitchFamily="34" charset="-122"/>
                <a:ea typeface="思源黑体 CN Normal" panose="020B0400000000000000" pitchFamily="34" charset="-122"/>
                <a:sym typeface="+mn-ea"/>
              </a:rPr>
              <a:t>DDL </a:t>
            </a:r>
            <a:r>
              <a:rPr lang="zh-CN" altLang="en-US" sz="1693" dirty="0">
                <a:latin typeface="思源黑体 CN Normal" panose="020B0400000000000000" pitchFamily="34" charset="-122"/>
                <a:ea typeface="思源黑体 CN Normal" panose="020B0400000000000000" pitchFamily="34" charset="-122"/>
                <a:sym typeface="+mn-ea"/>
              </a:rPr>
              <a:t>不安全根本原因不在于实例化了多个单例。也不在于在两个线程同时获取了一把锁</a:t>
            </a:r>
          </a:p>
          <a:p>
            <a:pPr algn="just"/>
            <a:endParaRPr lang="zh-CN" altLang="en-US" sz="1693" dirty="0">
              <a:latin typeface="思源黑体 CN Normal" panose="020B0400000000000000" pitchFamily="34" charset="-122"/>
              <a:ea typeface="思源黑体 CN Normal" panose="020B0400000000000000" pitchFamily="34" charset="-122"/>
              <a:sym typeface="+mn-ea"/>
            </a:endParaRPr>
          </a:p>
          <a:p>
            <a:pPr algn="just"/>
            <a:r>
              <a:rPr lang="zh-CN" altLang="en-US" sz="1693" dirty="0">
                <a:latin typeface="思源黑体 CN Normal" panose="020B0400000000000000" pitchFamily="34" charset="-122"/>
                <a:ea typeface="思源黑体 CN Normal" panose="020B0400000000000000" pitchFamily="34" charset="-122"/>
                <a:sym typeface="+mn-ea"/>
              </a:rPr>
              <a:t>在</a:t>
            </a:r>
            <a:r>
              <a:rPr lang="en-US" altLang="zh-CN" sz="1693" dirty="0">
                <a:latin typeface="思源黑体 CN Normal" panose="020B0400000000000000" pitchFamily="34" charset="-122"/>
                <a:ea typeface="思源黑体 CN Normal" panose="020B0400000000000000" pitchFamily="34" charset="-122"/>
                <a:sym typeface="+mn-ea"/>
              </a:rPr>
              <a:t>JVM</a:t>
            </a:r>
            <a:r>
              <a:rPr lang="zh-CN" altLang="en-US" sz="1693" dirty="0">
                <a:latin typeface="思源黑体 CN Normal" panose="020B0400000000000000" pitchFamily="34" charset="-122"/>
                <a:ea typeface="思源黑体 CN Normal" panose="020B0400000000000000" pitchFamily="34" charset="-122"/>
                <a:sym typeface="+mn-ea"/>
              </a:rPr>
              <a:t>已经将线程做的很好了。 </a:t>
            </a:r>
            <a:r>
              <a:rPr lang="en-US" altLang="zh-CN" sz="1693" dirty="0">
                <a:latin typeface="思源黑体 CN Normal" panose="020B0400000000000000" pitchFamily="34" charset="-122"/>
                <a:ea typeface="思源黑体 CN Normal" panose="020B0400000000000000" pitchFamily="34" charset="-122"/>
                <a:sym typeface="+mn-ea"/>
              </a:rPr>
              <a:t>DDL</a:t>
            </a:r>
            <a:r>
              <a:rPr lang="zh-CN" altLang="en-US" sz="1693" dirty="0">
                <a:latin typeface="思源黑体 CN Normal" panose="020B0400000000000000" pitchFamily="34" charset="-122"/>
                <a:ea typeface="思源黑体 CN Normal" panose="020B0400000000000000" pitchFamily="34" charset="-122"/>
                <a:sym typeface="+mn-ea"/>
              </a:rPr>
              <a:t>不安全  体现在发生重排序是会造成 其他线程获取到了对象引</a:t>
            </a:r>
          </a:p>
          <a:p>
            <a:pPr algn="just"/>
            <a:endParaRPr lang="zh-CN" altLang="en-US" sz="1693" dirty="0">
              <a:latin typeface="思源黑体 CN Normal" panose="020B0400000000000000" pitchFamily="34" charset="-122"/>
              <a:ea typeface="思源黑体 CN Normal" panose="020B0400000000000000" pitchFamily="34" charset="-122"/>
              <a:sym typeface="+mn-ea"/>
            </a:endParaRPr>
          </a:p>
          <a:p>
            <a:pPr algn="just"/>
            <a:r>
              <a:rPr lang="zh-CN" altLang="en-US" sz="1693" dirty="0">
                <a:latin typeface="思源黑体 CN Normal" panose="020B0400000000000000" pitchFamily="34" charset="-122"/>
                <a:ea typeface="思源黑体 CN Normal" panose="020B0400000000000000" pitchFamily="34" charset="-122"/>
                <a:sym typeface="+mn-ea"/>
              </a:rPr>
              <a:t>用，但是</a:t>
            </a:r>
            <a:r>
              <a:rPr lang="zh-CN" altLang="en-US" sz="1693" dirty="0">
                <a:solidFill>
                  <a:srgbClr val="FF0000"/>
                </a:solidFill>
                <a:latin typeface="思源黑体 CN Normal" panose="020B0400000000000000" pitchFamily="34" charset="-122"/>
                <a:ea typeface="思源黑体 CN Normal" panose="020B0400000000000000" pitchFamily="34" charset="-122"/>
                <a:sym typeface="+mn-ea"/>
              </a:rPr>
              <a:t>堆内存</a:t>
            </a:r>
            <a:r>
              <a:rPr lang="zh-CN" altLang="en-US" sz="1693" dirty="0">
                <a:latin typeface="思源黑体 CN Normal" panose="020B0400000000000000" pitchFamily="34" charset="-122"/>
                <a:ea typeface="思源黑体 CN Normal" panose="020B0400000000000000" pitchFamily="34" charset="-122"/>
                <a:sym typeface="+mn-ea"/>
              </a:rPr>
              <a:t>没有</a:t>
            </a:r>
            <a:r>
              <a:rPr lang="zh-CN" altLang="en-US" sz="1693" dirty="0">
                <a:solidFill>
                  <a:srgbClr val="FF0000"/>
                </a:solidFill>
                <a:latin typeface="思源黑体 CN Normal" panose="020B0400000000000000" pitchFamily="34" charset="-122"/>
                <a:ea typeface="思源黑体 CN Normal" panose="020B0400000000000000" pitchFamily="34" charset="-122"/>
                <a:sym typeface="+mn-ea"/>
              </a:rPr>
              <a:t>完全初始化</a:t>
            </a:r>
            <a:r>
              <a:rPr lang="zh-CN" altLang="en-US" sz="1693" dirty="0">
                <a:latin typeface="思源黑体 CN Normal" panose="020B0400000000000000" pitchFamily="34" charset="-122"/>
                <a:ea typeface="思源黑体 CN Normal" panose="020B0400000000000000" pitchFamily="34" charset="-122"/>
                <a:sym typeface="+mn-ea"/>
              </a:rPr>
              <a:t>造成的 空指针问题</a:t>
            </a:r>
          </a:p>
        </p:txBody>
      </p:sp>
    </p:spTree>
    <p:extLst>
      <p:ext uri="{BB962C8B-B14F-4D97-AF65-F5344CB8AC3E}">
        <p14:creationId xmlns:p14="http://schemas.microsoft.com/office/powerpoint/2010/main" val="1638554437"/>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a:t>DDL</a:t>
            </a:r>
            <a:r>
              <a:rPr lang="zh-CN" altLang="en-US" sz="3493" dirty="0"/>
              <a:t>不安全原因</a:t>
            </a:r>
          </a:p>
        </p:txBody>
      </p:sp>
      <p:sp>
        <p:nvSpPr>
          <p:cNvPr id="6" name="圆角矩形 5"/>
          <p:cNvSpPr/>
          <p:nvPr/>
        </p:nvSpPr>
        <p:spPr>
          <a:xfrm>
            <a:off x="381364" y="1143784"/>
            <a:ext cx="4207875" cy="1974069"/>
          </a:xfrm>
          <a:prstGeom prst="roundRect">
            <a:avLst>
              <a:gd name="adj" fmla="val 4836"/>
            </a:avLst>
          </a:prstGeom>
          <a:noFill/>
          <a:ln>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3" name="圆角矩形 2"/>
          <p:cNvSpPr/>
          <p:nvPr/>
        </p:nvSpPr>
        <p:spPr>
          <a:xfrm>
            <a:off x="5841555" y="1143784"/>
            <a:ext cx="4207875" cy="1974069"/>
          </a:xfrm>
          <a:prstGeom prst="roundRect">
            <a:avLst>
              <a:gd name="adj" fmla="val 4836"/>
            </a:avLst>
          </a:prstGeom>
          <a:noFill/>
          <a:ln>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7" name="文本框 10"/>
          <p:cNvSpPr txBox="1"/>
          <p:nvPr/>
        </p:nvSpPr>
        <p:spPr>
          <a:xfrm>
            <a:off x="1802694" y="837341"/>
            <a:ext cx="1115223" cy="352854"/>
          </a:xfrm>
          <a:prstGeom prst="rect">
            <a:avLst/>
          </a:prstGeom>
          <a:ln w="12700">
            <a:miter lim="400000"/>
          </a:ln>
        </p:spPr>
        <p:txBody>
          <a:bodyPr wrap="square" lIns="24192" rIns="24192">
            <a:spAutoFit/>
          </a:bodyPr>
          <a:lstStyle/>
          <a:p>
            <a:pPr algn="just"/>
            <a:r>
              <a:rPr lang="zh-CN" altLang="en-US" sz="1693" dirty="0">
                <a:latin typeface="思源黑体 CN Normal" panose="020B0400000000000000" pitchFamily="34" charset="-122"/>
                <a:ea typeface="思源黑体 CN Normal" panose="020B0400000000000000" pitchFamily="34" charset="-122"/>
                <a:sym typeface="+mn-ea"/>
              </a:rPr>
              <a:t>线程</a:t>
            </a:r>
            <a:r>
              <a:rPr lang="en-US" altLang="zh-CN" sz="1693" dirty="0">
                <a:latin typeface="思源黑体 CN Normal" panose="020B0400000000000000" pitchFamily="34" charset="-122"/>
                <a:ea typeface="思源黑体 CN Normal" panose="020B0400000000000000" pitchFamily="34" charset="-122"/>
                <a:sym typeface="+mn-ea"/>
              </a:rPr>
              <a:t>1</a:t>
            </a:r>
          </a:p>
        </p:txBody>
      </p:sp>
      <p:sp>
        <p:nvSpPr>
          <p:cNvPr id="4" name="文本框 10"/>
          <p:cNvSpPr txBox="1"/>
          <p:nvPr/>
        </p:nvSpPr>
        <p:spPr>
          <a:xfrm>
            <a:off x="7469868" y="770475"/>
            <a:ext cx="1115223" cy="352854"/>
          </a:xfrm>
          <a:prstGeom prst="rect">
            <a:avLst/>
          </a:prstGeom>
          <a:ln w="12700">
            <a:miter lim="400000"/>
          </a:ln>
        </p:spPr>
        <p:txBody>
          <a:bodyPr wrap="square" lIns="24192" rIns="24192">
            <a:spAutoFit/>
          </a:bodyPr>
          <a:lstStyle/>
          <a:p>
            <a:pPr algn="just"/>
            <a:r>
              <a:rPr lang="zh-CN" altLang="en-US" sz="1693" dirty="0">
                <a:latin typeface="思源黑体 CN Normal" panose="020B0400000000000000" pitchFamily="34" charset="-122"/>
                <a:ea typeface="思源黑体 CN Normal" panose="020B0400000000000000" pitchFamily="34" charset="-122"/>
                <a:sym typeface="+mn-ea"/>
              </a:rPr>
              <a:t>线程</a:t>
            </a:r>
            <a:r>
              <a:rPr lang="en-US" altLang="zh-CN" sz="1693" dirty="0">
                <a:latin typeface="思源黑体 CN Normal" panose="020B0400000000000000" pitchFamily="34" charset="-122"/>
                <a:ea typeface="思源黑体 CN Normal" panose="020B0400000000000000" pitchFamily="34" charset="-122"/>
                <a:sym typeface="+mn-ea"/>
              </a:rPr>
              <a:t>2</a:t>
            </a:r>
          </a:p>
        </p:txBody>
      </p:sp>
      <p:sp>
        <p:nvSpPr>
          <p:cNvPr id="5" name="文本框 4"/>
          <p:cNvSpPr txBox="1"/>
          <p:nvPr/>
        </p:nvSpPr>
        <p:spPr>
          <a:xfrm>
            <a:off x="1044987" y="1526165"/>
            <a:ext cx="3544252" cy="1221295"/>
          </a:xfrm>
          <a:prstGeom prst="rect">
            <a:avLst/>
          </a:prstGeom>
        </p:spPr>
        <p:txBody>
          <a:bodyPr vert="horz" wrap="square" lIns="48386" tIns="24193" rIns="48386" bIns="24193" rtlCol="0" anchor="t">
            <a:spAutoFit/>
          </a:bodyPr>
          <a:lstStyle/>
          <a:p>
            <a:pPr algn="l">
              <a:lnSpc>
                <a:spcPct val="150000"/>
              </a:lnSpc>
            </a:pPr>
            <a:r>
              <a:rPr lang="en-US" altLang="zh-CN" sz="1693">
                <a:latin typeface="思源黑体 CN Normal" panose="020B0400000000000000" pitchFamily="34" charset="-122"/>
                <a:ea typeface="思源黑体 CN Normal" panose="020B0400000000000000" pitchFamily="34" charset="-122"/>
                <a:cs typeface="Source Han Sans CN Normal" charset="-122"/>
                <a:sym typeface="+mn-ea"/>
              </a:rPr>
              <a:t>1</a:t>
            </a:r>
            <a:r>
              <a:rPr lang="zh-CN" altLang="en-US" sz="1693">
                <a:latin typeface="思源黑体 CN Normal" panose="020B0400000000000000" pitchFamily="34" charset="-122"/>
                <a:ea typeface="思源黑体 CN Normal" panose="020B0400000000000000" pitchFamily="34" charset="-122"/>
                <a:cs typeface="Source Han Sans CN Normal" charset="-122"/>
                <a:sym typeface="+mn-ea"/>
              </a:rPr>
              <a:t>      </a:t>
            </a:r>
            <a:r>
              <a:rPr lang="en-US" altLang="zh-CN" sz="1693">
                <a:latin typeface="思源黑体 CN Normal" panose="020B0400000000000000" pitchFamily="34" charset="-122"/>
                <a:ea typeface="思源黑体 CN Normal" panose="020B0400000000000000" pitchFamily="34" charset="-122"/>
                <a:cs typeface="Source Han Sans CN Normal" charset="-122"/>
                <a:sym typeface="+mn-ea"/>
              </a:rPr>
              <a:t>new</a:t>
            </a:r>
            <a:endParaRPr lang="en-US" altLang="zh-CN" sz="1693">
              <a:latin typeface="思源黑体 CN Normal" panose="020B0400000000000000" pitchFamily="34" charset="-122"/>
              <a:ea typeface="思源黑体 CN Normal" panose="020B0400000000000000" pitchFamily="34" charset="-122"/>
              <a:cs typeface="Source Han Sans CN Normal" charset="-122"/>
            </a:endParaRPr>
          </a:p>
          <a:p>
            <a:pPr algn="l">
              <a:lnSpc>
                <a:spcPct val="150000"/>
              </a:lnSpc>
            </a:pPr>
            <a:r>
              <a:rPr lang="en-US" altLang="zh-CN" sz="1693">
                <a:latin typeface="思源黑体 CN Normal" panose="020B0400000000000000" pitchFamily="34" charset="-122"/>
                <a:ea typeface="思源黑体 CN Normal" panose="020B0400000000000000" pitchFamily="34" charset="-122"/>
                <a:cs typeface="Source Han Sans CN Normal" charset="-122"/>
                <a:sym typeface="+mn-ea"/>
              </a:rPr>
              <a:t>2</a:t>
            </a:r>
            <a:r>
              <a:rPr lang="zh-CN" altLang="en-US" sz="1693">
                <a:latin typeface="思源黑体 CN Normal" panose="020B0400000000000000" pitchFamily="34" charset="-122"/>
                <a:ea typeface="思源黑体 CN Normal" panose="020B0400000000000000" pitchFamily="34" charset="-122"/>
                <a:cs typeface="Source Han Sans CN Normal" charset="-122"/>
                <a:sym typeface="+mn-ea"/>
              </a:rPr>
              <a:t>      </a:t>
            </a:r>
            <a:r>
              <a:rPr lang="en-US" altLang="zh-CN" sz="1693">
                <a:latin typeface="思源黑体 CN Normal" panose="020B0400000000000000" pitchFamily="34" charset="-122"/>
                <a:ea typeface="思源黑体 CN Normal" panose="020B0400000000000000" pitchFamily="34" charset="-122"/>
                <a:cs typeface="Source Han Sans CN Normal" charset="-122"/>
                <a:sym typeface="+mn-ea"/>
              </a:rPr>
              <a:t>invokespecial</a:t>
            </a:r>
            <a:endParaRPr lang="en-US" altLang="zh-CN" sz="1693">
              <a:latin typeface="思源黑体 CN Normal" panose="020B0400000000000000" pitchFamily="34" charset="-122"/>
              <a:ea typeface="思源黑体 CN Normal" panose="020B0400000000000000" pitchFamily="34" charset="-122"/>
              <a:cs typeface="Source Han Sans CN Normal" charset="-122"/>
            </a:endParaRPr>
          </a:p>
          <a:p>
            <a:pPr algn="l">
              <a:lnSpc>
                <a:spcPct val="150000"/>
              </a:lnSpc>
            </a:pPr>
            <a:r>
              <a:rPr lang="en-US" altLang="zh-CN" sz="1693">
                <a:latin typeface="思源黑体 CN Normal" panose="020B0400000000000000" pitchFamily="34" charset="-122"/>
                <a:ea typeface="思源黑体 CN Normal" panose="020B0400000000000000" pitchFamily="34" charset="-122"/>
                <a:cs typeface="Source Han Sans CN Normal" charset="-122"/>
                <a:sym typeface="+mn-ea"/>
              </a:rPr>
              <a:t>3</a:t>
            </a:r>
            <a:r>
              <a:rPr lang="zh-CN" altLang="en-US" sz="1693">
                <a:latin typeface="思源黑体 CN Normal" panose="020B0400000000000000" pitchFamily="34" charset="-122"/>
                <a:ea typeface="思源黑体 CN Normal" panose="020B0400000000000000" pitchFamily="34" charset="-122"/>
                <a:cs typeface="Source Han Sans CN Normal" charset="-122"/>
                <a:sym typeface="+mn-ea"/>
              </a:rPr>
              <a:t>      </a:t>
            </a:r>
            <a:r>
              <a:rPr lang="en-US" altLang="zh-CN" sz="1693">
                <a:latin typeface="思源黑体 CN Normal" panose="020B0400000000000000" pitchFamily="34" charset="-122"/>
                <a:ea typeface="思源黑体 CN Normal" panose="020B0400000000000000" pitchFamily="34" charset="-122"/>
                <a:cs typeface="Source Han Sans CN Normal" charset="-122"/>
                <a:sym typeface="+mn-ea"/>
              </a:rPr>
              <a:t>putfield</a:t>
            </a:r>
            <a:endParaRPr lang="zh-CN" altLang="en-US" sz="1693">
              <a:solidFill>
                <a:srgbClr val="1577BA"/>
              </a:solidFill>
              <a:latin typeface="思源黑体 CN Normal" panose="020B0400000000000000" pitchFamily="34" charset="-122"/>
              <a:ea typeface="思源黑体 CN Normal" panose="020B0400000000000000" pitchFamily="34" charset="-122"/>
              <a:cs typeface="Source Han Sans CN Normal" charset="-122"/>
            </a:endParaRPr>
          </a:p>
        </p:txBody>
      </p:sp>
      <p:sp>
        <p:nvSpPr>
          <p:cNvPr id="8" name="文本框 7"/>
          <p:cNvSpPr txBox="1"/>
          <p:nvPr/>
        </p:nvSpPr>
        <p:spPr>
          <a:xfrm>
            <a:off x="6337844" y="1579927"/>
            <a:ext cx="3544252" cy="439671"/>
          </a:xfrm>
          <a:prstGeom prst="rect">
            <a:avLst/>
          </a:prstGeom>
        </p:spPr>
        <p:txBody>
          <a:bodyPr vert="horz" wrap="square" lIns="48386" tIns="24193" rIns="48386" bIns="24193" rtlCol="0" anchor="t">
            <a:spAutoFit/>
          </a:bodyPr>
          <a:lstStyle/>
          <a:p>
            <a:pPr algn="l">
              <a:lnSpc>
                <a:spcPct val="150000"/>
              </a:lnSpc>
            </a:pPr>
            <a:r>
              <a:rPr lang="en-US" sz="1693">
                <a:latin typeface="思源黑体 CN Normal" panose="020B0400000000000000" pitchFamily="34" charset="-122"/>
                <a:ea typeface="思源黑体 CN Normal" panose="020B0400000000000000" pitchFamily="34" charset="-122"/>
                <a:cs typeface="Source Han Sans CN Normal" charset="-122"/>
                <a:sym typeface="+mn-ea"/>
              </a:rPr>
              <a:t>if(instance!=null)</a:t>
            </a:r>
            <a:endParaRPr lang="zh-CN" altLang="en-US" sz="1693">
              <a:solidFill>
                <a:srgbClr val="1577BA"/>
              </a:solidFill>
              <a:latin typeface="思源黑体 CN Normal" panose="020B0400000000000000" pitchFamily="34" charset="-122"/>
              <a:ea typeface="思源黑体 CN Normal" panose="020B0400000000000000" pitchFamily="34" charset="-122"/>
              <a:cs typeface="Source Han Sans CN Normal" charset="-122"/>
              <a:sym typeface="+mn-ea"/>
            </a:endParaRPr>
          </a:p>
        </p:txBody>
      </p:sp>
      <p:sp>
        <p:nvSpPr>
          <p:cNvPr id="9" name="右箭头 8"/>
          <p:cNvSpPr/>
          <p:nvPr/>
        </p:nvSpPr>
        <p:spPr>
          <a:xfrm>
            <a:off x="455622" y="2021447"/>
            <a:ext cx="415311" cy="219416"/>
          </a:xfrm>
          <a:prstGeom prst="rightArrow">
            <a:avLst/>
          </a:prstGeom>
          <a:noFill/>
          <a:ln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10" name="右箭头 9"/>
          <p:cNvSpPr/>
          <p:nvPr/>
        </p:nvSpPr>
        <p:spPr>
          <a:xfrm>
            <a:off x="5337201" y="1687787"/>
            <a:ext cx="415311" cy="219416"/>
          </a:xfrm>
          <a:prstGeom prst="rightArrow">
            <a:avLst/>
          </a:prstGeom>
          <a:noFill/>
          <a:ln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pic>
        <p:nvPicPr>
          <p:cNvPr id="11" name="图片 10" descr="对勾图标【三元素 为设计而生 3png.com】"/>
          <p:cNvPicPr>
            <a:picLocks noChangeAspect="1"/>
          </p:cNvPicPr>
          <p:nvPr/>
        </p:nvPicPr>
        <p:blipFill>
          <a:blip r:embed="rId2"/>
          <a:stretch>
            <a:fillRect/>
          </a:stretch>
        </p:blipFill>
        <p:spPr>
          <a:xfrm>
            <a:off x="8673462" y="1458291"/>
            <a:ext cx="816845" cy="678072"/>
          </a:xfrm>
          <a:prstGeom prst="rect">
            <a:avLst/>
          </a:prstGeom>
        </p:spPr>
      </p:pic>
      <p:sp>
        <p:nvSpPr>
          <p:cNvPr id="12" name="圆角矩形 11"/>
          <p:cNvSpPr/>
          <p:nvPr/>
        </p:nvSpPr>
        <p:spPr>
          <a:xfrm>
            <a:off x="5841555" y="4228036"/>
            <a:ext cx="4207875" cy="1974069"/>
          </a:xfrm>
          <a:prstGeom prst="roundRect">
            <a:avLst>
              <a:gd name="adj" fmla="val 4836"/>
            </a:avLst>
          </a:prstGeom>
          <a:noFill/>
          <a:ln>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13" name="右箭头 12"/>
          <p:cNvSpPr/>
          <p:nvPr/>
        </p:nvSpPr>
        <p:spPr>
          <a:xfrm rot="5400000">
            <a:off x="7469868" y="3563069"/>
            <a:ext cx="415311" cy="219416"/>
          </a:xfrm>
          <a:prstGeom prst="rightArrow">
            <a:avLst/>
          </a:prstGeom>
          <a:noFill/>
          <a:ln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14" name="文本框 13"/>
          <p:cNvSpPr txBox="1"/>
          <p:nvPr/>
        </p:nvSpPr>
        <p:spPr>
          <a:xfrm>
            <a:off x="6255521" y="4997503"/>
            <a:ext cx="3544252" cy="439671"/>
          </a:xfrm>
          <a:prstGeom prst="rect">
            <a:avLst/>
          </a:prstGeom>
        </p:spPr>
        <p:txBody>
          <a:bodyPr vert="horz" wrap="square" lIns="48386" tIns="24193" rIns="48386" bIns="24193" rtlCol="0" anchor="t">
            <a:spAutoFit/>
          </a:bodyPr>
          <a:lstStyle/>
          <a:p>
            <a:pPr algn="l">
              <a:lnSpc>
                <a:spcPct val="150000"/>
              </a:lnSpc>
            </a:pPr>
            <a:r>
              <a:rPr lang="zh-CN" altLang="en-US" sz="1693">
                <a:solidFill>
                  <a:srgbClr val="FF0000"/>
                </a:solidFill>
                <a:latin typeface="思源黑体 CN Normal" panose="020B0400000000000000" pitchFamily="34" charset="-122"/>
                <a:ea typeface="思源黑体 CN Normal" panose="020B0400000000000000" pitchFamily="34" charset="-122"/>
                <a:cs typeface="Source Han Sans CN Normal" charset="-122"/>
                <a:sym typeface="+mn-ea"/>
              </a:rPr>
              <a:t>调用层执行的时候会发生异常</a:t>
            </a:r>
          </a:p>
        </p:txBody>
      </p:sp>
      <p:pic>
        <p:nvPicPr>
          <p:cNvPr id="15" name="图片 14" descr="危险闪电天气【三元素 为设计而生 3png.com】"/>
          <p:cNvPicPr>
            <a:picLocks noChangeAspect="1"/>
          </p:cNvPicPr>
          <p:nvPr/>
        </p:nvPicPr>
        <p:blipFill>
          <a:blip r:embed="rId3"/>
          <a:stretch>
            <a:fillRect/>
          </a:stretch>
        </p:blipFill>
        <p:spPr>
          <a:xfrm>
            <a:off x="9110277" y="4780104"/>
            <a:ext cx="689496" cy="1175705"/>
          </a:xfrm>
          <a:prstGeom prst="rect">
            <a:avLst/>
          </a:prstGeom>
        </p:spPr>
      </p:pic>
    </p:spTree>
    <p:extLst>
      <p:ext uri="{BB962C8B-B14F-4D97-AF65-F5344CB8AC3E}">
        <p14:creationId xmlns:p14="http://schemas.microsoft.com/office/powerpoint/2010/main" val="683663913"/>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4969750" y="1339866"/>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81645" y="1799500"/>
            <a:ext cx="2002471"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a:solidFill>
                  <a:srgbClr val="F8F8F8"/>
                </a:solidFill>
                <a:latin typeface="思源黑体 CN Medium" panose="020B0600000000000000" pitchFamily="34" charset="-122"/>
                <a:ea typeface="思源黑体 CN Medium" panose="020B0600000000000000" pitchFamily="34" charset="-122"/>
              </a:rPr>
              <a:t>07</a:t>
            </a:r>
            <a:endParaRPr lang="zh-CN" altLang="en-US" sz="10002" dirty="0">
              <a:solidFill>
                <a:srgbClr val="F8F8F8"/>
              </a:solidFill>
              <a:latin typeface="思源黑体 CN Medium" panose="020B0600000000000000" pitchFamily="34" charset="-122"/>
              <a:ea typeface="思源黑体 CN Medium" panose="020B0600000000000000" pitchFamily="34"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2857588" y="4325530"/>
            <a:ext cx="6836430" cy="58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175" dirty="0">
                <a:latin typeface="思源黑体 CN Bold" panose="020B0800000000000000" pitchFamily="34" charset="-122"/>
                <a:ea typeface="思源黑体 CN Bold" panose="020B0800000000000000" pitchFamily="34" charset="-122"/>
                <a:sym typeface="+mn-ea"/>
              </a:rPr>
              <a:t>volatile</a:t>
            </a:r>
            <a:r>
              <a:rPr lang="zh-CN" altLang="en-US" sz="3175" dirty="0">
                <a:latin typeface="思源黑体 CN Bold" panose="020B0800000000000000" pitchFamily="34" charset="-122"/>
                <a:ea typeface="思源黑体 CN Bold" panose="020B0800000000000000" pitchFamily="34" charset="-122"/>
                <a:sym typeface="+mn-ea"/>
              </a:rPr>
              <a:t>原理</a:t>
            </a:r>
          </a:p>
        </p:txBody>
      </p:sp>
    </p:spTree>
    <p:extLst>
      <p:ext uri="{BB962C8B-B14F-4D97-AF65-F5344CB8AC3E}">
        <p14:creationId xmlns:p14="http://schemas.microsoft.com/office/powerpoint/2010/main" val="2887808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z="3493" dirty="0"/>
              <a:t>volatile修饰之后就变得不一样了</a:t>
            </a:r>
          </a:p>
        </p:txBody>
      </p:sp>
      <p:sp>
        <p:nvSpPr>
          <p:cNvPr id="8" name="矩形 7"/>
          <p:cNvSpPr/>
          <p:nvPr/>
        </p:nvSpPr>
        <p:spPr>
          <a:xfrm>
            <a:off x="872613" y="1534566"/>
            <a:ext cx="10126050" cy="3198160"/>
          </a:xfrm>
          <a:prstGeom prst="rect">
            <a:avLst/>
          </a:prstGeom>
          <a:solidFill>
            <a:schemeClr val="bg1"/>
          </a:solidFill>
          <a:ln>
            <a:solidFill>
              <a:schemeClr val="bg1"/>
            </a:solidFill>
          </a:ln>
          <a:effectLst>
            <a:outerShdw blurRad="762000" dist="50800" dir="5400000" sx="101000" sy="101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p>
        </p:txBody>
      </p:sp>
      <p:sp>
        <p:nvSpPr>
          <p:cNvPr id="9" name="文本框 10"/>
          <p:cNvSpPr txBox="1"/>
          <p:nvPr/>
        </p:nvSpPr>
        <p:spPr>
          <a:xfrm>
            <a:off x="1358557" y="1791379"/>
            <a:ext cx="9369966" cy="2176493"/>
          </a:xfrm>
          <a:prstGeom prst="rect">
            <a:avLst/>
          </a:prstGeom>
          <a:ln w="12700">
            <a:miter lim="400000"/>
          </a:ln>
        </p:spPr>
        <p:txBody>
          <a:bodyPr wrap="square" lIns="24192" rIns="24192">
            <a:spAutoFit/>
          </a:bodyPr>
          <a:lstStyle/>
          <a:p>
            <a:pPr marL="272194" indent="-272194" algn="just">
              <a:buFont typeface="+mj-lt"/>
              <a:buAutoNum type="arabicPeriod"/>
            </a:pPr>
            <a:r>
              <a:rPr sz="1693" dirty="0">
                <a:latin typeface="思源黑体 CN Normal" panose="020B0400000000000000" pitchFamily="34" charset="-122"/>
                <a:ea typeface="思源黑体 CN Normal" panose="020B0400000000000000" pitchFamily="34" charset="-122"/>
                <a:sym typeface="+mn-ea"/>
              </a:rPr>
              <a:t>使用volatile关键字会强制将修改的值立即写入主存；</a:t>
            </a:r>
          </a:p>
          <a:p>
            <a:pPr marL="272194" indent="-272194" algn="just">
              <a:buFont typeface="+mj-lt"/>
              <a:buAutoNum type="arabicPeriod"/>
            </a:pPr>
            <a:endParaRPr sz="1693" dirty="0">
              <a:latin typeface="思源黑体 CN Normal" panose="020B0400000000000000" pitchFamily="34" charset="-122"/>
              <a:ea typeface="思源黑体 CN Normal" panose="020B0400000000000000" pitchFamily="34" charset="-122"/>
              <a:sym typeface="+mn-ea"/>
            </a:endParaRPr>
          </a:p>
          <a:p>
            <a:pPr marL="272194" indent="-272194" algn="just">
              <a:buFont typeface="+mj-lt"/>
              <a:buAutoNum type="arabicPeriod"/>
            </a:pPr>
            <a:r>
              <a:rPr sz="1693" dirty="0">
                <a:latin typeface="思源黑体 CN Normal" panose="020B0400000000000000" pitchFamily="34" charset="-122"/>
                <a:ea typeface="思源黑体 CN Normal" panose="020B0400000000000000" pitchFamily="34" charset="-122"/>
                <a:sym typeface="+mn-ea"/>
              </a:rPr>
              <a:t>使用volatile关键字的话，当线程2进行修改时，会导致线程1的工作内存中缓存变量stop的缓存行无效（反映到硬件层的话，就是CPU的L1或者L2缓存中对应的缓存行无效）；</a:t>
            </a:r>
          </a:p>
          <a:p>
            <a:pPr marL="272194" indent="-272194" algn="just">
              <a:buFont typeface="+mj-lt"/>
              <a:buAutoNum type="arabicPeriod"/>
            </a:pPr>
            <a:endParaRPr sz="1693" dirty="0">
              <a:latin typeface="思源黑体 CN Normal" panose="020B0400000000000000" pitchFamily="34" charset="-122"/>
              <a:ea typeface="思源黑体 CN Normal" panose="020B0400000000000000" pitchFamily="34" charset="-122"/>
              <a:sym typeface="+mn-ea"/>
            </a:endParaRPr>
          </a:p>
          <a:p>
            <a:pPr marL="272194" indent="-272194" algn="just">
              <a:buFont typeface="+mj-lt"/>
              <a:buAutoNum type="arabicPeriod"/>
            </a:pPr>
            <a:r>
              <a:rPr sz="1693" dirty="0">
                <a:latin typeface="思源黑体 CN Normal" panose="020B0400000000000000" pitchFamily="34" charset="-122"/>
                <a:ea typeface="思源黑体 CN Normal" panose="020B0400000000000000" pitchFamily="34" charset="-122"/>
                <a:sym typeface="+mn-ea"/>
              </a:rPr>
              <a:t>由于线程1的工作内存中缓存变量stop的缓存行无效，所以线程1再次读取变量stop的值时会去主存读取。</a:t>
            </a:r>
          </a:p>
          <a:p>
            <a:pPr algn="just"/>
            <a:endParaRPr sz="1693" dirty="0">
              <a:latin typeface="思源黑体 CN Normal" panose="020B0400000000000000" pitchFamily="34" charset="-122"/>
              <a:ea typeface="思源黑体 CN Normal" panose="020B0400000000000000" pitchFamily="34" charset="-122"/>
              <a:sym typeface="+mn-ea"/>
            </a:endParaRPr>
          </a:p>
        </p:txBody>
      </p:sp>
    </p:spTree>
    <p:extLst>
      <p:ext uri="{BB962C8B-B14F-4D97-AF65-F5344CB8AC3E}">
        <p14:creationId xmlns:p14="http://schemas.microsoft.com/office/powerpoint/2010/main" val="4140265294"/>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493" dirty="0"/>
              <a:t>Android</a:t>
            </a:r>
            <a:r>
              <a:rPr lang="zh-CN" altLang="en-US" sz="3493" dirty="0"/>
              <a:t>虚拟机</a:t>
            </a:r>
            <a:r>
              <a:rPr sz="3493" dirty="0"/>
              <a:t>内存模型</a:t>
            </a:r>
          </a:p>
        </p:txBody>
      </p:sp>
      <p:pic>
        <p:nvPicPr>
          <p:cNvPr id="3" name="图片 2"/>
          <p:cNvPicPr>
            <a:picLocks noChangeAspect="1"/>
          </p:cNvPicPr>
          <p:nvPr/>
        </p:nvPicPr>
        <p:blipFill>
          <a:blip r:embed="rId2"/>
          <a:stretch>
            <a:fillRect/>
          </a:stretch>
        </p:blipFill>
        <p:spPr>
          <a:xfrm>
            <a:off x="604812" y="1109511"/>
            <a:ext cx="5135268" cy="5135268"/>
          </a:xfrm>
          <a:prstGeom prst="rect">
            <a:avLst/>
          </a:prstGeom>
        </p:spPr>
      </p:pic>
    </p:spTree>
    <p:extLst>
      <p:ext uri="{BB962C8B-B14F-4D97-AF65-F5344CB8AC3E}">
        <p14:creationId xmlns:p14="http://schemas.microsoft.com/office/powerpoint/2010/main" val="3010111262"/>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LYING IMPRESSION FID FEIZHAO    qq:1964271550"/>
          <p:cNvSpPr txBox="1"/>
          <p:nvPr/>
        </p:nvSpPr>
        <p:spPr>
          <a:xfrm>
            <a:off x="1254313" y="218"/>
            <a:ext cx="3840480" cy="829945"/>
          </a:xfrm>
          <a:prstGeom prst="rect">
            <a:avLst/>
          </a:prstGeom>
          <a:noFill/>
        </p:spPr>
        <p:txBody>
          <a:bodyPr wrap="none" rtlCol="0">
            <a:spAutoFit/>
          </a:bodyPr>
          <a:lstStyle/>
          <a:p>
            <a:r>
              <a:rPr lang="zh-CN" altLang="en-US" sz="4800" dirty="0">
                <a:solidFill>
                  <a:srgbClr val="EB5F56"/>
                </a:solidFill>
                <a:latin typeface="微软雅黑" panose="020B0503020204020204" pitchFamily="34" charset="-122"/>
                <a:ea typeface="微软雅黑" panose="020B0503020204020204" pitchFamily="34" charset="-122"/>
              </a:rPr>
              <a:t>课程配套服务</a:t>
            </a:r>
          </a:p>
        </p:txBody>
      </p:sp>
      <p:sp>
        <p:nvSpPr>
          <p:cNvPr id="157" name="ïśľîḍè"/>
          <p:cNvSpPr txBox="1"/>
          <p:nvPr/>
        </p:nvSpPr>
        <p:spPr>
          <a:xfrm>
            <a:off x="2101850"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58" name="íṥlîḍe"/>
          <p:cNvSpPr txBox="1"/>
          <p:nvPr/>
        </p:nvSpPr>
        <p:spPr>
          <a:xfrm>
            <a:off x="2101850"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答疑服务</a:t>
            </a:r>
            <a:endParaRPr lang="zh-CN" altLang="en-US" sz="1750" dirty="0">
              <a:latin typeface="黑体" panose="02010609060101010101" charset="-122"/>
              <a:ea typeface="黑体" panose="02010609060101010101" charset="-122"/>
            </a:endParaRPr>
          </a:p>
        </p:txBody>
      </p:sp>
      <p:sp>
        <p:nvSpPr>
          <p:cNvPr id="5" name="文本框 4"/>
          <p:cNvSpPr txBox="1"/>
          <p:nvPr/>
        </p:nvSpPr>
        <p:spPr>
          <a:xfrm>
            <a:off x="2101850" y="1787525"/>
            <a:ext cx="1758950" cy="521970"/>
          </a:xfrm>
          <a:prstGeom prst="rect">
            <a:avLst/>
          </a:prstGeom>
          <a:noFill/>
        </p:spPr>
        <p:txBody>
          <a:bodyPr wrap="square" rtlCol="0">
            <a:spAutoFit/>
          </a:bodyPr>
          <a:lstStyle/>
          <a:p>
            <a:pPr algn="ctr"/>
            <a:r>
              <a:rPr lang="zh-CN" altLang="en-US" sz="1400">
                <a:latin typeface="微软雅黑" panose="020B0503020204020204" pitchFamily="34" charset="-122"/>
                <a:ea typeface="微软雅黑" panose="020B0503020204020204" pitchFamily="34" charset="-122"/>
              </a:rPr>
              <a:t>专门的答疑老师替学员解答问题</a:t>
            </a:r>
          </a:p>
        </p:txBody>
      </p:sp>
      <p:sp>
        <p:nvSpPr>
          <p:cNvPr id="6" name="ïśľîḍè"/>
          <p:cNvSpPr txBox="1"/>
          <p:nvPr/>
        </p:nvSpPr>
        <p:spPr>
          <a:xfrm>
            <a:off x="4378960"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7" name="íṥlîḍe"/>
          <p:cNvSpPr txBox="1"/>
          <p:nvPr/>
        </p:nvSpPr>
        <p:spPr>
          <a:xfrm>
            <a:off x="4378960"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学习计划</a:t>
            </a:r>
            <a:endParaRPr lang="zh-CN" altLang="en-US" sz="1750" dirty="0">
              <a:latin typeface="黑体" panose="02010609060101010101" charset="-122"/>
              <a:ea typeface="黑体" panose="02010609060101010101" charset="-122"/>
            </a:endParaRPr>
          </a:p>
        </p:txBody>
      </p:sp>
      <p:sp>
        <p:nvSpPr>
          <p:cNvPr id="8" name="文本框 7"/>
          <p:cNvSpPr txBox="1"/>
          <p:nvPr/>
        </p:nvSpPr>
        <p:spPr>
          <a:xfrm>
            <a:off x="4378960" y="1787525"/>
            <a:ext cx="1758950" cy="521970"/>
          </a:xfrm>
          <a:prstGeom prst="rect">
            <a:avLst/>
          </a:prstGeom>
          <a:noFill/>
        </p:spPr>
        <p:txBody>
          <a:bodyPr wrap="square" rtlCol="0">
            <a:spAutoFit/>
          </a:bodyPr>
          <a:lstStyle/>
          <a:p>
            <a:pPr algn="ctr"/>
            <a:r>
              <a:rPr lang="en-US" altLang="zh-CN" sz="1400">
                <a:latin typeface="微软雅黑" panose="020B0503020204020204" pitchFamily="34" charset="-122"/>
                <a:ea typeface="微软雅黑" panose="020B0503020204020204" pitchFamily="34" charset="-122"/>
                <a:cs typeface="微软雅黑" panose="020B0503020204020204" pitchFamily="34" charset="-122"/>
              </a:rPr>
              <a:t>1V1</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为你定制专属的学习计划</a:t>
            </a:r>
          </a:p>
        </p:txBody>
      </p:sp>
      <p:sp>
        <p:nvSpPr>
          <p:cNvPr id="9" name="ïśľîḍè"/>
          <p:cNvSpPr txBox="1"/>
          <p:nvPr/>
        </p:nvSpPr>
        <p:spPr>
          <a:xfrm>
            <a:off x="6585585"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0" name="íṥlîḍe"/>
          <p:cNvSpPr txBox="1"/>
          <p:nvPr/>
        </p:nvSpPr>
        <p:spPr>
          <a:xfrm>
            <a:off x="6585585"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考核与作业</a:t>
            </a:r>
            <a:endParaRPr lang="zh-CN" altLang="en-US" sz="1750" dirty="0">
              <a:latin typeface="黑体" panose="02010609060101010101" charset="-122"/>
              <a:ea typeface="黑体" panose="02010609060101010101" charset="-122"/>
            </a:endParaRPr>
          </a:p>
        </p:txBody>
      </p:sp>
      <p:sp>
        <p:nvSpPr>
          <p:cNvPr id="11" name="文本框 10"/>
          <p:cNvSpPr txBox="1"/>
          <p:nvPr/>
        </p:nvSpPr>
        <p:spPr>
          <a:xfrm>
            <a:off x="6585585" y="1787525"/>
            <a:ext cx="1758950" cy="521970"/>
          </a:xfrm>
          <a:prstGeom prst="rect">
            <a:avLst/>
          </a:prstGeom>
          <a:noFill/>
        </p:spPr>
        <p:txBody>
          <a:bodyPr wrap="square" rtlCol="0">
            <a:spAutoFit/>
          </a:bodyPr>
          <a:lstStyle/>
          <a:p>
            <a:pPr algn="ctr"/>
            <a:r>
              <a:rPr lang="zh-CN" altLang="en-US" sz="1400">
                <a:latin typeface="微软雅黑" panose="020B0503020204020204" pitchFamily="34" charset="-122"/>
                <a:ea typeface="微软雅黑" panose="020B0503020204020204" pitchFamily="34" charset="-122"/>
              </a:rPr>
              <a:t>考核与作业意义在于理论与实践并行</a:t>
            </a:r>
            <a:endParaRPr lang="en-US" altLang="zh-CN" sz="1400">
              <a:latin typeface="微软雅黑" panose="020B0503020204020204" pitchFamily="34" charset="-122"/>
              <a:ea typeface="微软雅黑" panose="020B0503020204020204" pitchFamily="34" charset="-122"/>
            </a:endParaRPr>
          </a:p>
        </p:txBody>
      </p:sp>
      <p:sp>
        <p:nvSpPr>
          <p:cNvPr id="12" name="ïśľîḍè"/>
          <p:cNvSpPr txBox="1"/>
          <p:nvPr/>
        </p:nvSpPr>
        <p:spPr>
          <a:xfrm>
            <a:off x="9038590"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3" name="íṥlîḍe"/>
          <p:cNvSpPr txBox="1"/>
          <p:nvPr/>
        </p:nvSpPr>
        <p:spPr>
          <a:xfrm>
            <a:off x="9038590"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专属班级</a:t>
            </a:r>
            <a:endParaRPr lang="zh-CN" altLang="en-US" sz="1750" dirty="0">
              <a:latin typeface="黑体" panose="02010609060101010101" charset="-122"/>
              <a:ea typeface="黑体" panose="02010609060101010101" charset="-122"/>
            </a:endParaRPr>
          </a:p>
        </p:txBody>
      </p:sp>
      <p:sp>
        <p:nvSpPr>
          <p:cNvPr id="15" name="文本框 14"/>
          <p:cNvSpPr txBox="1"/>
          <p:nvPr/>
        </p:nvSpPr>
        <p:spPr>
          <a:xfrm>
            <a:off x="9038590" y="1787525"/>
            <a:ext cx="1758950" cy="521970"/>
          </a:xfrm>
          <a:prstGeom prst="rect">
            <a:avLst/>
          </a:prstGeom>
          <a:noFill/>
        </p:spPr>
        <p:txBody>
          <a:bodyPr wrap="square" rtlCol="0">
            <a:spAutoFit/>
          </a:bodyPr>
          <a:lstStyle/>
          <a:p>
            <a:pPr algn="ctr"/>
            <a:r>
              <a:rPr lang="zh-CN" altLang="en-US" sz="1400">
                <a:latin typeface="微软雅黑" panose="020B0503020204020204" pitchFamily="34" charset="-122"/>
                <a:ea typeface="微软雅黑" panose="020B0503020204020204" pitchFamily="34" charset="-122"/>
              </a:rPr>
              <a:t>专属班级打开你的人际交流圈</a:t>
            </a:r>
          </a:p>
        </p:txBody>
      </p:sp>
      <p:sp>
        <p:nvSpPr>
          <p:cNvPr id="16" name="ïśľîḍè"/>
          <p:cNvSpPr txBox="1"/>
          <p:nvPr/>
        </p:nvSpPr>
        <p:spPr>
          <a:xfrm>
            <a:off x="2101850"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7" name="íṥlîḍe"/>
          <p:cNvSpPr txBox="1"/>
          <p:nvPr/>
        </p:nvSpPr>
        <p:spPr>
          <a:xfrm>
            <a:off x="2101850" y="29705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新技术分享</a:t>
            </a:r>
            <a:endParaRPr lang="zh-CN" altLang="en-US" sz="1750" dirty="0">
              <a:latin typeface="黑体" panose="02010609060101010101" charset="-122"/>
              <a:ea typeface="黑体" panose="02010609060101010101" charset="-122"/>
            </a:endParaRPr>
          </a:p>
        </p:txBody>
      </p:sp>
      <p:sp>
        <p:nvSpPr>
          <p:cNvPr id="18" name="文本框 17"/>
          <p:cNvSpPr txBox="1"/>
          <p:nvPr/>
        </p:nvSpPr>
        <p:spPr>
          <a:xfrm>
            <a:off x="2101850" y="3481705"/>
            <a:ext cx="1758950" cy="737235"/>
          </a:xfrm>
          <a:prstGeom prst="rect">
            <a:avLst/>
          </a:prstGeom>
          <a:noFill/>
        </p:spPr>
        <p:txBody>
          <a:bodyPr wrap="square" rtlCol="0">
            <a:spAutoFit/>
          </a:bodyPr>
          <a:lstStyle/>
          <a:p>
            <a:pPr algn="ctr"/>
            <a:r>
              <a:rPr lang="zh-CN" altLang="en-US" sz="1400">
                <a:latin typeface="微软雅黑" panose="020B0503020204020204" pitchFamily="34" charset="-122"/>
                <a:ea typeface="微软雅黑" panose="020B0503020204020204" pitchFamily="34" charset="-122"/>
              </a:rPr>
              <a:t>时刻关注国际市场新技术的动态，分享给学员</a:t>
            </a:r>
            <a:endParaRPr lang="en-US" altLang="zh-CN" sz="1400">
              <a:latin typeface="微软雅黑" panose="020B0503020204020204" pitchFamily="34" charset="-122"/>
              <a:ea typeface="微软雅黑" panose="020B0503020204020204" pitchFamily="34" charset="-122"/>
            </a:endParaRPr>
          </a:p>
        </p:txBody>
      </p:sp>
      <p:sp>
        <p:nvSpPr>
          <p:cNvPr id="19" name="ïśľîḍè"/>
          <p:cNvSpPr txBox="1"/>
          <p:nvPr/>
        </p:nvSpPr>
        <p:spPr>
          <a:xfrm>
            <a:off x="4378960"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0" name="íṥlîḍe"/>
          <p:cNvSpPr txBox="1"/>
          <p:nvPr/>
        </p:nvSpPr>
        <p:spPr>
          <a:xfrm>
            <a:off x="4378960" y="298196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就业指导</a:t>
            </a:r>
            <a:endParaRPr lang="zh-CN" altLang="en-US" sz="1750" dirty="0">
              <a:latin typeface="黑体" panose="02010609060101010101" charset="-122"/>
              <a:ea typeface="黑体" panose="02010609060101010101" charset="-122"/>
            </a:endParaRPr>
          </a:p>
        </p:txBody>
      </p:sp>
      <p:sp>
        <p:nvSpPr>
          <p:cNvPr id="21" name="文本框 20"/>
          <p:cNvSpPr txBox="1"/>
          <p:nvPr/>
        </p:nvSpPr>
        <p:spPr>
          <a:xfrm>
            <a:off x="4378960" y="3473450"/>
            <a:ext cx="1758950" cy="737235"/>
          </a:xfrm>
          <a:prstGeom prst="rect">
            <a:avLst/>
          </a:prstGeom>
          <a:noFill/>
        </p:spPr>
        <p:txBody>
          <a:bodyPr wrap="square" rtlCol="0">
            <a:spAutoFit/>
          </a:bodyPr>
          <a:lstStyle/>
          <a:p>
            <a:pPr algn="ctr"/>
            <a:r>
              <a:rPr lang="zh-CN" altLang="en-US" sz="1400">
                <a:latin typeface="微软雅黑" panose="020B0503020204020204" pitchFamily="34" charset="-122"/>
                <a:ea typeface="微软雅黑" panose="020B0503020204020204" pitchFamily="34" charset="-122"/>
              </a:rPr>
              <a:t>简历指导和面试指导并行，让你的岗位不侮辱你的能力</a:t>
            </a:r>
          </a:p>
        </p:txBody>
      </p:sp>
      <p:sp>
        <p:nvSpPr>
          <p:cNvPr id="22" name="ïśľîḍè"/>
          <p:cNvSpPr txBox="1"/>
          <p:nvPr/>
        </p:nvSpPr>
        <p:spPr>
          <a:xfrm>
            <a:off x="6585585"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3" name="íṥlîḍe"/>
          <p:cNvSpPr txBox="1"/>
          <p:nvPr/>
        </p:nvSpPr>
        <p:spPr>
          <a:xfrm>
            <a:off x="6585585" y="29705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企业内推</a:t>
            </a:r>
            <a:endParaRPr lang="zh-CN" altLang="en-US" sz="1750" dirty="0">
              <a:latin typeface="黑体" panose="02010609060101010101" charset="-122"/>
              <a:ea typeface="黑体" panose="02010609060101010101" charset="-122"/>
            </a:endParaRPr>
          </a:p>
        </p:txBody>
      </p:sp>
      <p:sp>
        <p:nvSpPr>
          <p:cNvPr id="24" name="文本框 23"/>
          <p:cNvSpPr txBox="1"/>
          <p:nvPr/>
        </p:nvSpPr>
        <p:spPr>
          <a:xfrm>
            <a:off x="6585585" y="3514725"/>
            <a:ext cx="1758950" cy="521970"/>
          </a:xfrm>
          <a:prstGeom prst="rect">
            <a:avLst/>
          </a:prstGeom>
          <a:noFill/>
        </p:spPr>
        <p:txBody>
          <a:bodyPr wrap="square" rtlCol="0">
            <a:spAutoFit/>
          </a:bodyPr>
          <a:lstStyle/>
          <a:p>
            <a:pPr algn="ctr"/>
            <a:r>
              <a:rPr lang="zh-CN" altLang="en-US" sz="1400">
                <a:latin typeface="微软雅黑" panose="020B0503020204020204" pitchFamily="34" charset="-122"/>
                <a:ea typeface="微软雅黑" panose="020B0503020204020204" pitchFamily="34" charset="-122"/>
              </a:rPr>
              <a:t>众多一线企业的内推岗位等你拿</a:t>
            </a:r>
          </a:p>
        </p:txBody>
      </p:sp>
      <p:sp>
        <p:nvSpPr>
          <p:cNvPr id="25" name="ïśľîḍè"/>
          <p:cNvSpPr txBox="1"/>
          <p:nvPr/>
        </p:nvSpPr>
        <p:spPr>
          <a:xfrm>
            <a:off x="9038590"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6" name="íṥlîḍe"/>
          <p:cNvSpPr txBox="1"/>
          <p:nvPr/>
        </p:nvSpPr>
        <p:spPr>
          <a:xfrm>
            <a:off x="9038590" y="2970530"/>
            <a:ext cx="1797050" cy="499745"/>
          </a:xfrm>
          <a:prstGeom prst="rect">
            <a:avLst/>
          </a:prstGeom>
          <a:solidFill>
            <a:srgbClr val="FFC00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升级更新</a:t>
            </a:r>
            <a:endParaRPr lang="zh-CN" altLang="en-US" sz="1750" dirty="0">
              <a:latin typeface="黑体" panose="02010609060101010101" charset="-122"/>
              <a:ea typeface="黑体" panose="02010609060101010101" charset="-122"/>
            </a:endParaRPr>
          </a:p>
        </p:txBody>
      </p:sp>
      <p:sp>
        <p:nvSpPr>
          <p:cNvPr id="27" name="文本框 26"/>
          <p:cNvSpPr txBox="1"/>
          <p:nvPr/>
        </p:nvSpPr>
        <p:spPr>
          <a:xfrm>
            <a:off x="9038590" y="3514725"/>
            <a:ext cx="1758950" cy="521970"/>
          </a:xfrm>
          <a:prstGeom prst="rect">
            <a:avLst/>
          </a:prstGeom>
          <a:noFill/>
        </p:spPr>
        <p:txBody>
          <a:bodyPr wrap="square" rtlCol="0">
            <a:spAutoFit/>
          </a:bodyPr>
          <a:lstStyle/>
          <a:p>
            <a:pPr algn="ctr"/>
            <a:r>
              <a:rPr lang="zh-CN" altLang="en-US" sz="1400">
                <a:latin typeface="微软雅黑" panose="020B0503020204020204" pitchFamily="34" charset="-122"/>
                <a:ea typeface="微软雅黑" panose="020B0503020204020204" pitchFamily="34" charset="-122"/>
              </a:rPr>
              <a:t>最新技术一直免费学</a:t>
            </a:r>
          </a:p>
        </p:txBody>
      </p:sp>
      <p:sp>
        <p:nvSpPr>
          <p:cNvPr id="28" name="ïśľîḍè"/>
          <p:cNvSpPr txBox="1"/>
          <p:nvPr/>
        </p:nvSpPr>
        <p:spPr>
          <a:xfrm>
            <a:off x="2101850" y="5172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9" name="íṥlîḍe"/>
          <p:cNvSpPr txBox="1"/>
          <p:nvPr/>
        </p:nvSpPr>
        <p:spPr>
          <a:xfrm>
            <a:off x="2101850" y="4672330"/>
            <a:ext cx="1797050" cy="499745"/>
          </a:xfrm>
          <a:prstGeom prst="rect">
            <a:avLst/>
          </a:prstGeom>
          <a:solidFill>
            <a:srgbClr val="FFC00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钱程无忧</a:t>
            </a:r>
            <a:endParaRPr lang="zh-CN" altLang="en-US" sz="1750" dirty="0">
              <a:latin typeface="黑体" panose="02010609060101010101" charset="-122"/>
              <a:ea typeface="黑体" panose="02010609060101010101" charset="-122"/>
            </a:endParaRPr>
          </a:p>
        </p:txBody>
      </p:sp>
      <p:sp>
        <p:nvSpPr>
          <p:cNvPr id="30" name="文本框 29"/>
          <p:cNvSpPr txBox="1"/>
          <p:nvPr/>
        </p:nvSpPr>
        <p:spPr>
          <a:xfrm>
            <a:off x="2101850" y="5216525"/>
            <a:ext cx="1758950" cy="521970"/>
          </a:xfrm>
          <a:prstGeom prst="rect">
            <a:avLst/>
          </a:prstGeom>
          <a:noFill/>
        </p:spPr>
        <p:txBody>
          <a:bodyPr wrap="square" rtlCol="0">
            <a:spAutoFit/>
          </a:bodyPr>
          <a:lstStyle/>
          <a:p>
            <a:pPr algn="ctr"/>
            <a:r>
              <a:rPr lang="en-US" altLang="zh-CN" sz="1400">
                <a:latin typeface="微软雅黑" panose="020B0503020204020204" pitchFamily="34" charset="-122"/>
                <a:ea typeface="微软雅黑" panose="020B0503020204020204" pitchFamily="34" charset="-122"/>
                <a:cs typeface="微软雅黑" panose="020B0503020204020204" pitchFamily="34" charset="-122"/>
              </a:rPr>
              <a:t>Toppro</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优先权，告别死工资</a:t>
            </a:r>
          </a:p>
        </p:txBody>
      </p:sp>
      <p:sp>
        <p:nvSpPr>
          <p:cNvPr id="31" name="ïśľîḍè"/>
          <p:cNvSpPr txBox="1"/>
          <p:nvPr/>
        </p:nvSpPr>
        <p:spPr>
          <a:xfrm>
            <a:off x="4378960" y="5172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32" name="íṥlîḍe"/>
          <p:cNvSpPr txBox="1"/>
          <p:nvPr/>
        </p:nvSpPr>
        <p:spPr>
          <a:xfrm>
            <a:off x="4378960" y="4672330"/>
            <a:ext cx="1797050" cy="499745"/>
          </a:xfrm>
          <a:prstGeom prst="rect">
            <a:avLst/>
          </a:prstGeom>
          <a:solidFill>
            <a:srgbClr val="FFC00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涨薪无忧</a:t>
            </a:r>
            <a:endParaRPr lang="zh-CN" altLang="en-US" sz="1750" dirty="0">
              <a:latin typeface="黑体" panose="02010609060101010101" charset="-122"/>
              <a:ea typeface="黑体" panose="02010609060101010101" charset="-122"/>
            </a:endParaRPr>
          </a:p>
        </p:txBody>
      </p:sp>
      <p:sp>
        <p:nvSpPr>
          <p:cNvPr id="34" name="文本框 33"/>
          <p:cNvSpPr txBox="1"/>
          <p:nvPr/>
        </p:nvSpPr>
        <p:spPr>
          <a:xfrm>
            <a:off x="4378960" y="5183505"/>
            <a:ext cx="1758950" cy="737235"/>
          </a:xfrm>
          <a:prstGeom prst="rect">
            <a:avLst/>
          </a:prstGeom>
          <a:noFill/>
        </p:spPr>
        <p:txBody>
          <a:bodyPr wrap="square" rtlCol="0">
            <a:spAutoFit/>
          </a:bodyPr>
          <a:lstStyle/>
          <a:p>
            <a:pPr algn="ctr"/>
            <a:r>
              <a:rPr lang="zh-CN" altLang="en-US" sz="1400">
                <a:latin typeface="微软雅黑" panose="020B0503020204020204" pitchFamily="34" charset="-122"/>
                <a:ea typeface="微软雅黑" panose="020B0503020204020204" pitchFamily="34" charset="-122"/>
                <a:cs typeface="微软雅黑" panose="020B0503020204020204" pitchFamily="34" charset="-122"/>
              </a:rPr>
              <a:t>毕业不满三年的学员学完课程不涨</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5K</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，全额退款</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FLYING IMPRESSION FID FEIZHAO    qq:1964271550"/>
          <p:cNvSpPr txBox="1"/>
          <p:nvPr/>
        </p:nvSpPr>
        <p:spPr>
          <a:xfrm>
            <a:off x="15428" y="235168"/>
            <a:ext cx="4574540" cy="829945"/>
          </a:xfrm>
          <a:prstGeom prst="rect">
            <a:avLst/>
          </a:prstGeom>
          <a:noFill/>
        </p:spPr>
        <p:txBody>
          <a:bodyPr wrap="none" rtlCol="0">
            <a:spAutoFit/>
          </a:bodyPr>
          <a:lstStyle/>
          <a:p>
            <a:r>
              <a:rPr lang="en-US" altLang="zh-CN" sz="4800" dirty="0">
                <a:solidFill>
                  <a:srgbClr val="EB5F56"/>
                </a:solidFill>
                <a:latin typeface="微软雅黑" panose="020B0503020204020204" pitchFamily="34" charset="-122"/>
                <a:ea typeface="微软雅黑" panose="020B0503020204020204" pitchFamily="34" charset="-122"/>
              </a:rPr>
              <a:t>Android </a:t>
            </a:r>
            <a:r>
              <a:rPr lang="zh-CN" altLang="en-US" sz="4800" dirty="0">
                <a:solidFill>
                  <a:srgbClr val="EB5F56"/>
                </a:solidFill>
                <a:latin typeface="微软雅黑" panose="020B0503020204020204" pitchFamily="34" charset="-122"/>
                <a:ea typeface="微软雅黑" panose="020B0503020204020204" pitchFamily="34" charset="-122"/>
              </a:rPr>
              <a:t>高级</a:t>
            </a:r>
            <a:r>
              <a:rPr lang="en-US" altLang="zh-CN" sz="4800" dirty="0">
                <a:solidFill>
                  <a:srgbClr val="EB5F56"/>
                </a:solidFill>
                <a:latin typeface="微软雅黑" panose="020B0503020204020204" pitchFamily="34" charset="-122"/>
                <a:ea typeface="微软雅黑" panose="020B0503020204020204" pitchFamily="34" charset="-122"/>
              </a:rPr>
              <a:t>UI</a:t>
            </a:r>
          </a:p>
        </p:txBody>
      </p:sp>
      <p:pic>
        <p:nvPicPr>
          <p:cNvPr id="3" name="图片 2"/>
          <p:cNvPicPr>
            <a:picLocks noChangeAspect="1"/>
          </p:cNvPicPr>
          <p:nvPr/>
        </p:nvPicPr>
        <p:blipFill>
          <a:blip r:embed="rId4"/>
          <a:stretch>
            <a:fillRect/>
          </a:stretch>
        </p:blipFill>
        <p:spPr>
          <a:xfrm>
            <a:off x="848995" y="1369060"/>
            <a:ext cx="4961890" cy="4027805"/>
          </a:xfrm>
          <a:prstGeom prst="rect">
            <a:avLst/>
          </a:prstGeom>
        </p:spPr>
      </p:pic>
      <p:pic>
        <p:nvPicPr>
          <p:cNvPr id="4" name="图片 3"/>
          <p:cNvPicPr>
            <a:picLocks noChangeAspect="1"/>
          </p:cNvPicPr>
          <p:nvPr/>
        </p:nvPicPr>
        <p:blipFill>
          <a:blip r:embed="rId5"/>
          <a:stretch>
            <a:fillRect/>
          </a:stretch>
        </p:blipFill>
        <p:spPr>
          <a:xfrm>
            <a:off x="5810885" y="1369060"/>
            <a:ext cx="2981960" cy="4027805"/>
          </a:xfrm>
          <a:prstGeom prst="rect">
            <a:avLst/>
          </a:prstGeom>
        </p:spPr>
      </p:pic>
      <p:sp>
        <p:nvSpPr>
          <p:cNvPr id="6" name="FLYING IMPRESSION FID FEIZHAO    qq:1964271550"/>
          <p:cNvSpPr txBox="1"/>
          <p:nvPr/>
        </p:nvSpPr>
        <p:spPr>
          <a:xfrm>
            <a:off x="9149715" y="4787900"/>
            <a:ext cx="2683510" cy="691515"/>
          </a:xfrm>
          <a:prstGeom prst="rect">
            <a:avLst/>
          </a:prstGeom>
          <a:noFill/>
          <a:effectLst/>
        </p:spPr>
        <p:txBody>
          <a:bodyPr wrap="square" rtlCol="0">
            <a:spAutoFit/>
          </a:bodyPr>
          <a:lstStyle/>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注：贝塞尔曲线，动画，布局原理不仅仅只是</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Android</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上可以使用，其他语言在实现这些效果时大同小异；</a:t>
            </a:r>
          </a:p>
        </p:txBody>
      </p:sp>
      <p:sp>
        <p:nvSpPr>
          <p:cNvPr id="7" name="矩形 6"/>
          <p:cNvSpPr/>
          <p:nvPr/>
        </p:nvSpPr>
        <p:spPr>
          <a:xfrm>
            <a:off x="9077325" y="1369060"/>
            <a:ext cx="2844800" cy="208788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8" name="FLYING IMPRESSION FID FEIZHAO    qq:1964271550"/>
          <p:cNvSpPr txBox="1"/>
          <p:nvPr/>
        </p:nvSpPr>
        <p:spPr>
          <a:xfrm>
            <a:off x="9149715" y="1528445"/>
            <a:ext cx="2683510" cy="1769745"/>
          </a:xfrm>
          <a:prstGeom prst="rect">
            <a:avLst/>
          </a:prstGeom>
          <a:noFill/>
          <a:effectLst/>
        </p:spPr>
        <p:txBody>
          <a:bodyPr wrap="square" rtlCol="0">
            <a:spAutoFit/>
          </a:bodyPr>
          <a:lstStyle/>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绘制流程    </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：事件分发机制</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Paint/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贝塞尔曲线</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：动画源码，进阶</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：屏幕适配</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：项目实战</a:t>
            </a:r>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1000"/>
                                        <p:tgtEl>
                                          <p:spTgt spid="51"/>
                                        </p:tgtEl>
                                      </p:cBhvr>
                                    </p:animEffect>
                                    <p:anim calcmode="lin" valueType="num">
                                      <p:cBhvr>
                                        <p:cTn id="57" dur="1000" fill="hold"/>
                                        <p:tgtEl>
                                          <p:spTgt spid="51"/>
                                        </p:tgtEl>
                                        <p:attrNameLst>
                                          <p:attrName>ppt_x</p:attrName>
                                        </p:attrNameLst>
                                      </p:cBhvr>
                                      <p:tavLst>
                                        <p:tav tm="0">
                                          <p:val>
                                            <p:strVal val="#ppt_x"/>
                                          </p:val>
                                        </p:tav>
                                        <p:tav tm="100000">
                                          <p:val>
                                            <p:strVal val="#ppt_x"/>
                                          </p:val>
                                        </p:tav>
                                      </p:tavLst>
                                    </p:anim>
                                    <p:anim calcmode="lin" valueType="num">
                                      <p:cBhvr>
                                        <p:cTn id="58" dur="1000" fill="hold"/>
                                        <p:tgtEl>
                                          <p:spTgt spid="51"/>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LYING IMPRESSION FID FEIZHAO    qq:1964271550"/>
          <p:cNvSpPr/>
          <p:nvPr/>
        </p:nvSpPr>
        <p:spPr bwMode="auto">
          <a:xfrm flipV="1">
            <a:off x="325" y="5573087"/>
            <a:ext cx="1253968" cy="1284726"/>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2" name="FLYING IMPRESSION FID FEIZHAO    qq:1964271550"/>
          <p:cNvSpPr/>
          <p:nvPr/>
        </p:nvSpPr>
        <p:spPr bwMode="auto">
          <a:xfrm flipV="1">
            <a:off x="325" y="4180821"/>
            <a:ext cx="1253968" cy="1284726"/>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3" name="FLYING IMPRESSION FID FEIZHAO    qq:1964271550"/>
          <p:cNvSpPr/>
          <p:nvPr/>
        </p:nvSpPr>
        <p:spPr bwMode="auto">
          <a:xfrm flipV="1">
            <a:off x="325" y="2786633"/>
            <a:ext cx="1253968" cy="1284726"/>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4" name="FLYING IMPRESSION FID FEIZHAO    qq:1964271550"/>
          <p:cNvSpPr/>
          <p:nvPr/>
        </p:nvSpPr>
        <p:spPr bwMode="auto">
          <a:xfrm flipV="1">
            <a:off x="325" y="1392447"/>
            <a:ext cx="1253968" cy="1284726"/>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5" name="FLYING IMPRESSION FID FEIZHAO    qq:1964271550"/>
          <p:cNvSpPr/>
          <p:nvPr/>
        </p:nvSpPr>
        <p:spPr bwMode="auto">
          <a:xfrm flipV="1">
            <a:off x="325" y="184"/>
            <a:ext cx="1253968" cy="1282805"/>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6" name="FLYING IMPRESSION FID FEIZHAO    qq:1964271550"/>
          <p:cNvSpPr/>
          <p:nvPr/>
        </p:nvSpPr>
        <p:spPr bwMode="auto">
          <a:xfrm flipV="1">
            <a:off x="11825933" y="5573087"/>
            <a:ext cx="365741" cy="1284726"/>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7" name="FLYING IMPRESSION FID FEIZHAO    qq:1964271550"/>
          <p:cNvSpPr/>
          <p:nvPr/>
        </p:nvSpPr>
        <p:spPr bwMode="auto">
          <a:xfrm flipV="1">
            <a:off x="11825933" y="4180821"/>
            <a:ext cx="365741" cy="1284726"/>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8" name="FLYING IMPRESSION FID FEIZHAO    qq:1964271550"/>
          <p:cNvSpPr/>
          <p:nvPr/>
        </p:nvSpPr>
        <p:spPr bwMode="auto">
          <a:xfrm flipV="1">
            <a:off x="11825933" y="2786633"/>
            <a:ext cx="365741" cy="1284726"/>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49" name="FLYING IMPRESSION FID FEIZHAO    qq:1964271550"/>
          <p:cNvSpPr/>
          <p:nvPr/>
        </p:nvSpPr>
        <p:spPr bwMode="auto">
          <a:xfrm flipV="1">
            <a:off x="11825933" y="1392447"/>
            <a:ext cx="365741" cy="1284726"/>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50" name="FLYING IMPRESSION FID FEIZHAO    qq:1964271550"/>
          <p:cNvSpPr/>
          <p:nvPr/>
        </p:nvSpPr>
        <p:spPr bwMode="auto">
          <a:xfrm flipV="1">
            <a:off x="11825933" y="184"/>
            <a:ext cx="365741" cy="1282805"/>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defTabSz="914427">
              <a:defRPr/>
            </a:pPr>
            <a:endParaRPr lang="zh-CN" altLang="en-US">
              <a:solidFill>
                <a:prstClr val="black"/>
              </a:solidFill>
              <a:latin typeface="Calibri" panose="020F0502020204030204"/>
              <a:ea typeface="宋体" panose="02010600030101010101" pitchFamily="2" charset="-122"/>
            </a:endParaRPr>
          </a:p>
        </p:txBody>
      </p:sp>
      <p:sp>
        <p:nvSpPr>
          <p:cNvPr id="14" name="FLYING IMPRESSION FID FEIZHAO    qq:1964271550"/>
          <p:cNvSpPr txBox="1"/>
          <p:nvPr/>
        </p:nvSpPr>
        <p:spPr>
          <a:xfrm>
            <a:off x="1254573" y="402"/>
            <a:ext cx="1813317" cy="580928"/>
          </a:xfrm>
          <a:prstGeom prst="rect">
            <a:avLst/>
          </a:prstGeom>
          <a:noFill/>
        </p:spPr>
        <p:txBody>
          <a:bodyPr wrap="none" rtlCol="0">
            <a:spAutoFit/>
          </a:bodyPr>
          <a:lstStyle/>
          <a:p>
            <a:r>
              <a:rPr lang="zh-CN" altLang="en-US" sz="3175" dirty="0" smtClean="0">
                <a:solidFill>
                  <a:srgbClr val="EB5F56"/>
                </a:solidFill>
                <a:latin typeface="微软雅黑" panose="020B0503020204020204" pitchFamily="34" charset="-122"/>
                <a:ea typeface="微软雅黑" panose="020B0503020204020204" pitchFamily="34" charset="-122"/>
              </a:rPr>
              <a:t>开班活动</a:t>
            </a:r>
            <a:endParaRPr lang="zh-CN" altLang="en-US" sz="3175" dirty="0">
              <a:solidFill>
                <a:srgbClr val="EB5F56"/>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413626" y="4850689"/>
            <a:ext cx="3050835" cy="369332"/>
          </a:xfrm>
          <a:prstGeom prst="rect">
            <a:avLst/>
          </a:prstGeom>
          <a:noFill/>
        </p:spPr>
        <p:txBody>
          <a:bodyPr wrap="none" rtlCol="0">
            <a:spAutoFit/>
          </a:bodyPr>
          <a:lstStyle/>
          <a:p>
            <a:r>
              <a:rPr lang="zh-CN" altLang="en-US" dirty="0"/>
              <a:t>瑶瑶老师的</a:t>
            </a:r>
            <a:r>
              <a:rPr lang="en-US" altLang="zh-CN" dirty="0"/>
              <a:t>QQ</a:t>
            </a:r>
            <a:r>
              <a:rPr lang="zh-CN" altLang="en-US" dirty="0"/>
              <a:t>：</a:t>
            </a:r>
            <a:r>
              <a:rPr lang="en-US" altLang="zh-CN" dirty="0"/>
              <a:t>1298199564</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9933" y="1385783"/>
            <a:ext cx="3190432" cy="343740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7890" y="-187"/>
            <a:ext cx="4577379" cy="6858000"/>
          </a:xfrm>
          <a:prstGeom prst="rect">
            <a:avLst/>
          </a:prstGeom>
        </p:spPr>
      </p:pic>
    </p:spTree>
    <p:extLst>
      <p:ext uri="{BB962C8B-B14F-4D97-AF65-F5344CB8AC3E}">
        <p14:creationId xmlns:p14="http://schemas.microsoft.com/office/powerpoint/2010/main" val="3212951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5768975" cy="829945"/>
          </a:xfrm>
          <a:prstGeom prst="rect">
            <a:avLst/>
          </a:prstGeom>
          <a:noFill/>
        </p:spPr>
        <p:txBody>
          <a:bodyPr wrap="none" rtlCol="0">
            <a:spAutoFit/>
          </a:bodyPr>
          <a:lstStyle/>
          <a:p>
            <a:r>
              <a:rPr lang="en-US" altLang="zh-CN" sz="4800" dirty="0">
                <a:solidFill>
                  <a:srgbClr val="EB5F56"/>
                </a:solidFill>
                <a:latin typeface="微软雅黑" panose="020B0503020204020204" pitchFamily="34" charset="-122"/>
                <a:ea typeface="微软雅黑" panose="020B0503020204020204" pitchFamily="34" charset="-122"/>
              </a:rPr>
              <a:t>Android </a:t>
            </a:r>
            <a:r>
              <a:rPr lang="zh-CN" altLang="en-US" sz="4800" dirty="0">
                <a:solidFill>
                  <a:srgbClr val="EB5F56"/>
                </a:solidFill>
                <a:latin typeface="微软雅黑" panose="020B0503020204020204" pitchFamily="34" charset="-122"/>
                <a:ea typeface="微软雅黑" panose="020B0503020204020204" pitchFamily="34" charset="-122"/>
              </a:rPr>
              <a:t>高级架构师</a:t>
            </a:r>
            <a:endParaRPr lang="en-US" altLang="zh-CN"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65285" y="4986020"/>
            <a:ext cx="2683510" cy="491490"/>
          </a:xfrm>
          <a:prstGeom prst="rect">
            <a:avLst/>
          </a:prstGeom>
          <a:noFill/>
          <a:effectLst/>
        </p:spPr>
        <p:txBody>
          <a:bodyPr wrap="square" rtlCol="0">
            <a:spAutoFit/>
          </a:bodyPr>
          <a:lstStyle/>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注：架构不管在哪门语言都是需要的，架构不单单是代码，更是思路；</a:t>
            </a:r>
          </a:p>
        </p:txBody>
      </p:sp>
      <p:sp>
        <p:nvSpPr>
          <p:cNvPr id="7" name="矩形 6"/>
          <p:cNvSpPr/>
          <p:nvPr/>
        </p:nvSpPr>
        <p:spPr>
          <a:xfrm>
            <a:off x="9168130" y="1369060"/>
            <a:ext cx="2844800" cy="174434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8" name="FLYING IMPRESSION FID FEIZHAO    qq:1964271550"/>
          <p:cNvSpPr txBox="1"/>
          <p:nvPr/>
        </p:nvSpPr>
        <p:spPr>
          <a:xfrm>
            <a:off x="9248775" y="1527810"/>
            <a:ext cx="2683510" cy="1290320"/>
          </a:xfrm>
          <a:prstGeom prst="rect">
            <a:avLst/>
          </a:prstGeom>
          <a:noFill/>
          <a:effectLst/>
        </p:spPr>
        <p:txBody>
          <a:bodyPr wrap="square" rtlCol="0">
            <a:spAutoFit/>
          </a:bodyPr>
          <a:lstStyle/>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sz="1200" dirty="0">
                <a:solidFill>
                  <a:schemeClr val="bg2">
                    <a:lumMod val="25000"/>
                  </a:schemeClr>
                </a:solidFill>
                <a:latin typeface="微软雅黑" panose="020B0503020204020204" pitchFamily="34" charset="-122"/>
                <a:ea typeface="微软雅黑" panose="020B0503020204020204" pitchFamily="34" charset="-122"/>
              </a:rPr>
              <a:t>架构</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：设计原则</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模式</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Framework/</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启动等源码分析</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Google</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最新推出的组件</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：常见第三方框架分析手写</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7"/>
          <a:stretch>
            <a:fillRect/>
          </a:stretch>
        </p:blipFill>
        <p:spPr>
          <a:xfrm>
            <a:off x="572135" y="1369060"/>
            <a:ext cx="5238750" cy="4027805"/>
          </a:xfrm>
          <a:prstGeom prst="rect">
            <a:avLst/>
          </a:prstGeom>
        </p:spPr>
      </p:pic>
      <p:pic>
        <p:nvPicPr>
          <p:cNvPr id="19" name="图片 18"/>
          <p:cNvPicPr>
            <a:picLocks noChangeAspect="1"/>
          </p:cNvPicPr>
          <p:nvPr/>
        </p:nvPicPr>
        <p:blipFill>
          <a:blip r:embed="rId8"/>
          <a:stretch>
            <a:fillRect/>
          </a:stretch>
        </p:blipFill>
        <p:spPr>
          <a:xfrm>
            <a:off x="5810885" y="1369060"/>
            <a:ext cx="3201035" cy="1621155"/>
          </a:xfrm>
          <a:prstGeom prst="rect">
            <a:avLst/>
          </a:prstGeom>
        </p:spPr>
      </p:pic>
      <p:pic>
        <p:nvPicPr>
          <p:cNvPr id="20" name="图片 19"/>
          <p:cNvPicPr>
            <a:picLocks noChangeAspect="1"/>
          </p:cNvPicPr>
          <p:nvPr/>
        </p:nvPicPr>
        <p:blipFill>
          <a:blip r:embed="rId9"/>
          <a:stretch>
            <a:fillRect/>
          </a:stretch>
        </p:blipFill>
        <p:spPr>
          <a:xfrm>
            <a:off x="5810885" y="2989580"/>
            <a:ext cx="3201035" cy="2406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6505575" cy="829945"/>
          </a:xfrm>
          <a:prstGeom prst="rect">
            <a:avLst/>
          </a:prstGeom>
          <a:noFill/>
        </p:spPr>
        <p:txBody>
          <a:bodyPr wrap="none" rtlCol="0">
            <a:spAutoFit/>
          </a:bodyPr>
          <a:lstStyle/>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a:t>
            </a:r>
            <a:r>
              <a:rPr lang="en-US" altLang="zh-CN" sz="4800" dirty="0">
                <a:solidFill>
                  <a:srgbClr val="EB5F56"/>
                </a:solidFill>
                <a:latin typeface="微软雅黑" panose="020B0503020204020204" pitchFamily="34" charset="-122"/>
                <a:ea typeface="微软雅黑" panose="020B0503020204020204" pitchFamily="34" charset="-122"/>
              </a:rPr>
              <a:t>NDK</a:t>
            </a:r>
            <a:r>
              <a:rPr lang="zh-CN" altLang="en-US" sz="4800" dirty="0">
                <a:solidFill>
                  <a:srgbClr val="EB5F56"/>
                </a:solidFill>
                <a:latin typeface="微软雅黑" panose="020B0503020204020204" pitchFamily="34" charset="-122"/>
                <a:ea typeface="微软雅黑" panose="020B0503020204020204" pitchFamily="34" charset="-122"/>
              </a:rPr>
              <a:t>深层进阶</a:t>
            </a:r>
          </a:p>
        </p:txBody>
      </p:sp>
      <p:sp>
        <p:nvSpPr>
          <p:cNvPr id="6" name="FLYING IMPRESSION FID FEIZHAO    qq:1964271550"/>
          <p:cNvSpPr txBox="1"/>
          <p:nvPr/>
        </p:nvSpPr>
        <p:spPr>
          <a:xfrm>
            <a:off x="9248775" y="4587240"/>
            <a:ext cx="2683510" cy="891540"/>
          </a:xfrm>
          <a:prstGeom prst="rect">
            <a:avLst/>
          </a:prstGeom>
          <a:noFill/>
          <a:effectLst/>
        </p:spPr>
        <p:txBody>
          <a:bodyPr wrap="square" rtlCol="0">
            <a:spAutoFit/>
          </a:bodyPr>
          <a:lstStyle/>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4G</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时代出来了抖音等大量音视频应用，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5G</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时代必然会涌现更多的需要大数据量的应用，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NDK</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的学习迫在眉睫；而</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C/C+</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语言也将成为加密</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防反编译的趋势；</a:t>
            </a:r>
          </a:p>
        </p:txBody>
      </p:sp>
      <p:sp>
        <p:nvSpPr>
          <p:cNvPr id="7" name="矩形 6"/>
          <p:cNvSpPr/>
          <p:nvPr/>
        </p:nvSpPr>
        <p:spPr>
          <a:xfrm>
            <a:off x="9168130" y="1369060"/>
            <a:ext cx="2844800" cy="192405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8" name="FLYING IMPRESSION FID FEIZHAO    qq:1964271550"/>
          <p:cNvSpPr txBox="1"/>
          <p:nvPr/>
        </p:nvSpPr>
        <p:spPr>
          <a:xfrm>
            <a:off x="9248775" y="1527810"/>
            <a:ext cx="2683510" cy="1529715"/>
          </a:xfrm>
          <a:prstGeom prst="rect">
            <a:avLst/>
          </a:prstGeom>
          <a:noFill/>
          <a:effectLst/>
        </p:spPr>
        <p:txBody>
          <a:bodyPr wrap="square" rtlCol="0">
            <a:spAutoFit/>
          </a:bodyPr>
          <a:lstStyle/>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NDK</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C/C++</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基础</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进阶</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：脚本语法</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/Linux</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基础</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：音视频</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WebRtc/OPENGL</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：项目实战</a:t>
            </a:r>
          </a:p>
        </p:txBody>
      </p:sp>
      <p:pic>
        <p:nvPicPr>
          <p:cNvPr id="3" name="图片 2"/>
          <p:cNvPicPr>
            <a:picLocks noChangeAspect="1"/>
          </p:cNvPicPr>
          <p:nvPr/>
        </p:nvPicPr>
        <p:blipFill>
          <a:blip r:embed="rId7"/>
          <a:stretch>
            <a:fillRect/>
          </a:stretch>
        </p:blipFill>
        <p:spPr>
          <a:xfrm>
            <a:off x="691515" y="1344930"/>
            <a:ext cx="4728845" cy="4051300"/>
          </a:xfrm>
          <a:prstGeom prst="rect">
            <a:avLst/>
          </a:prstGeom>
        </p:spPr>
      </p:pic>
      <p:pic>
        <p:nvPicPr>
          <p:cNvPr id="4" name="图片 3"/>
          <p:cNvPicPr>
            <a:picLocks noChangeAspect="1"/>
          </p:cNvPicPr>
          <p:nvPr/>
        </p:nvPicPr>
        <p:blipFill>
          <a:blip r:embed="rId8"/>
          <a:stretch>
            <a:fillRect/>
          </a:stretch>
        </p:blipFill>
        <p:spPr>
          <a:xfrm>
            <a:off x="5420360" y="2842895"/>
            <a:ext cx="3604260" cy="2553335"/>
          </a:xfrm>
          <a:prstGeom prst="rect">
            <a:avLst/>
          </a:prstGeom>
        </p:spPr>
      </p:pic>
      <p:pic>
        <p:nvPicPr>
          <p:cNvPr id="21" name="图片 20"/>
          <p:cNvPicPr>
            <a:picLocks noChangeAspect="1"/>
          </p:cNvPicPr>
          <p:nvPr/>
        </p:nvPicPr>
        <p:blipFill>
          <a:blip r:embed="rId9"/>
          <a:stretch>
            <a:fillRect/>
          </a:stretch>
        </p:blipFill>
        <p:spPr>
          <a:xfrm>
            <a:off x="5420360" y="1344930"/>
            <a:ext cx="3604260" cy="14973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5159375" cy="829945"/>
          </a:xfrm>
          <a:prstGeom prst="rect">
            <a:avLst/>
          </a:prstGeom>
          <a:noFill/>
        </p:spPr>
        <p:txBody>
          <a:bodyPr wrap="none" rtlCol="0">
            <a:spAutoFit/>
          </a:bodyPr>
          <a:lstStyle/>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性能优化</a:t>
            </a:r>
          </a:p>
        </p:txBody>
      </p:sp>
      <p:sp>
        <p:nvSpPr>
          <p:cNvPr id="6" name="FLYING IMPRESSION FID FEIZHAO    qq:1964271550"/>
          <p:cNvSpPr txBox="1"/>
          <p:nvPr/>
        </p:nvSpPr>
        <p:spPr>
          <a:xfrm>
            <a:off x="9248775" y="4554220"/>
            <a:ext cx="2683510" cy="891540"/>
          </a:xfrm>
          <a:prstGeom prst="rect">
            <a:avLst/>
          </a:prstGeom>
          <a:noFill/>
          <a:effectLst/>
        </p:spPr>
        <p:txBody>
          <a:bodyPr wrap="square" rtlCol="0">
            <a:spAutoFit/>
          </a:bodyPr>
          <a:lstStyle/>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注：当应用开发不再有技术难题，如何保证</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App</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在大量用户下依然稳定，高效，无惧</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大数据</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的冲击，性能优化无疑是最大利器，更是你能一直跟随前进的脚步</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p>
        </p:txBody>
      </p:sp>
      <p:sp>
        <p:nvSpPr>
          <p:cNvPr id="7" name="矩形 6"/>
          <p:cNvSpPr/>
          <p:nvPr/>
        </p:nvSpPr>
        <p:spPr>
          <a:xfrm>
            <a:off x="9168130" y="1369060"/>
            <a:ext cx="2844800" cy="192405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8" name="FLYING IMPRESSION FID FEIZHAO    qq:1964271550"/>
          <p:cNvSpPr txBox="1"/>
          <p:nvPr/>
        </p:nvSpPr>
        <p:spPr>
          <a:xfrm>
            <a:off x="9248775" y="1527810"/>
            <a:ext cx="2683510" cy="1529715"/>
          </a:xfrm>
          <a:prstGeom prst="rect">
            <a:avLst/>
          </a:prstGeom>
          <a:noFill/>
          <a:effectLst/>
        </p:spPr>
        <p:txBody>
          <a:bodyPr wrap="square" rtlCol="0">
            <a:spAutoFit/>
          </a:bodyPr>
          <a:lstStyle/>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性能优化概述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启动优化    </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：稳定性</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：内存</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电量</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：安全性</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：附加项目实战优化</a:t>
            </a:r>
          </a:p>
        </p:txBody>
      </p:sp>
      <p:pic>
        <p:nvPicPr>
          <p:cNvPr id="5" name="图片 4"/>
          <p:cNvPicPr>
            <a:picLocks noChangeAspect="1"/>
          </p:cNvPicPr>
          <p:nvPr/>
        </p:nvPicPr>
        <p:blipFill>
          <a:blip r:embed="rId7"/>
          <a:stretch>
            <a:fillRect/>
          </a:stretch>
        </p:blipFill>
        <p:spPr>
          <a:xfrm>
            <a:off x="625475" y="1344930"/>
            <a:ext cx="3716655" cy="4035425"/>
          </a:xfrm>
          <a:prstGeom prst="rect">
            <a:avLst/>
          </a:prstGeom>
        </p:spPr>
      </p:pic>
      <p:pic>
        <p:nvPicPr>
          <p:cNvPr id="19" name="图片 18"/>
          <p:cNvPicPr>
            <a:picLocks noChangeAspect="1"/>
          </p:cNvPicPr>
          <p:nvPr/>
        </p:nvPicPr>
        <p:blipFill>
          <a:blip r:embed="rId8"/>
          <a:stretch>
            <a:fillRect/>
          </a:stretch>
        </p:blipFill>
        <p:spPr>
          <a:xfrm>
            <a:off x="4342130" y="1344930"/>
            <a:ext cx="4673600" cy="40354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3940175" cy="829945"/>
          </a:xfrm>
          <a:prstGeom prst="rect">
            <a:avLst/>
          </a:prstGeom>
          <a:noFill/>
        </p:spPr>
        <p:txBody>
          <a:bodyPr wrap="none" rtlCol="0">
            <a:spAutoFit/>
          </a:bodyPr>
          <a:lstStyle/>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其他</a:t>
            </a:r>
          </a:p>
        </p:txBody>
      </p:sp>
      <p:sp>
        <p:nvSpPr>
          <p:cNvPr id="6" name="FLYING IMPRESSION FID FEIZHAO    qq:1964271550"/>
          <p:cNvSpPr txBox="1"/>
          <p:nvPr/>
        </p:nvSpPr>
        <p:spPr>
          <a:xfrm>
            <a:off x="9248775" y="4735830"/>
            <a:ext cx="2683510" cy="691515"/>
          </a:xfrm>
          <a:prstGeom prst="rect">
            <a:avLst/>
          </a:prstGeom>
          <a:noFill/>
          <a:effectLst/>
        </p:spPr>
        <p:txBody>
          <a:bodyPr wrap="square" rtlCol="0">
            <a:spAutoFit/>
          </a:bodyPr>
          <a:lstStyle/>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注：当</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app</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所有技术难题不再是问题，如何自动化编译打包，混合式开发，小程序等新技术也需要有所涉猎</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p>
        </p:txBody>
      </p:sp>
      <p:sp>
        <p:nvSpPr>
          <p:cNvPr id="7" name="矩形 6"/>
          <p:cNvSpPr/>
          <p:nvPr/>
        </p:nvSpPr>
        <p:spPr>
          <a:xfrm>
            <a:off x="9168130" y="1369060"/>
            <a:ext cx="2844800" cy="170942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8" name="FLYING IMPRESSION FID FEIZHAO    qq:1964271550"/>
          <p:cNvSpPr txBox="1"/>
          <p:nvPr/>
        </p:nvSpPr>
        <p:spPr>
          <a:xfrm>
            <a:off x="9248775" y="1527810"/>
            <a:ext cx="2683510" cy="1290320"/>
          </a:xfrm>
          <a:prstGeom prst="rect">
            <a:avLst/>
          </a:prstGeom>
          <a:noFill/>
          <a:effectLst/>
        </p:spPr>
        <p:txBody>
          <a:bodyPr wrap="square" rtlCol="0">
            <a:spAutoFit/>
          </a:bodyPr>
          <a:lstStyle/>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其他概述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Gradle</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Flutter</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：小程序</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sym typeface="+mn-ea"/>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565150" y="1369060"/>
            <a:ext cx="4194175" cy="3975735"/>
          </a:xfrm>
          <a:prstGeom prst="rect">
            <a:avLst/>
          </a:prstGeom>
        </p:spPr>
      </p:pic>
      <p:pic>
        <p:nvPicPr>
          <p:cNvPr id="4" name="图片 3"/>
          <p:cNvPicPr>
            <a:picLocks noChangeAspect="1"/>
          </p:cNvPicPr>
          <p:nvPr/>
        </p:nvPicPr>
        <p:blipFill>
          <a:blip r:embed="rId8"/>
          <a:stretch>
            <a:fillRect/>
          </a:stretch>
        </p:blipFill>
        <p:spPr>
          <a:xfrm>
            <a:off x="4759325" y="1369060"/>
            <a:ext cx="4007485" cy="39763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41" name="FLYING IMPRESSION FID FEIZHAO    qq:1964271550"/>
          <p:cNvSpPr txBox="1"/>
          <p:nvPr/>
        </p:nvSpPr>
        <p:spPr>
          <a:xfrm>
            <a:off x="7827949" y="1784531"/>
            <a:ext cx="1098541" cy="368300"/>
          </a:xfrm>
          <a:prstGeom prst="rect">
            <a:avLst/>
          </a:prstGeom>
          <a:noFill/>
        </p:spPr>
        <p:txBody>
          <a:bodyPr wrap="square" rtlCol="0">
            <a:spAutoFit/>
          </a:bodyPr>
          <a:lstStyle/>
          <a:p>
            <a:r>
              <a:rPr lang="en-US" altLang="zh-CN" dirty="0">
                <a:solidFill>
                  <a:srgbClr val="33C3AB"/>
                </a:solidFill>
                <a:latin typeface="微软雅黑" panose="020B0503020204020204" pitchFamily="34" charset="-122"/>
                <a:ea typeface="微软雅黑" panose="020B0503020204020204" pitchFamily="34" charset="-122"/>
              </a:rPr>
              <a:t>Toppro</a:t>
            </a:r>
          </a:p>
        </p:txBody>
      </p:sp>
      <p:sp>
        <p:nvSpPr>
          <p:cNvPr id="42" name="FLYING IMPRESSION FID FEIZHAO    qq:1964271550"/>
          <p:cNvSpPr txBox="1"/>
          <p:nvPr/>
        </p:nvSpPr>
        <p:spPr>
          <a:xfrm>
            <a:off x="7827949" y="2136083"/>
            <a:ext cx="2791385" cy="650240"/>
          </a:xfrm>
          <a:prstGeom prst="rect">
            <a:avLst/>
          </a:prstGeom>
          <a:noFill/>
        </p:spPr>
        <p:txBody>
          <a:bodyPr wrap="square" rtlCol="0">
            <a:spAutoFit/>
          </a:bodyPr>
          <a:lstStyle/>
          <a:p>
            <a:pP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不再仅限于</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死工资</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，技术价值最大化。</a:t>
            </a:r>
          </a:p>
        </p:txBody>
      </p:sp>
      <p:sp>
        <p:nvSpPr>
          <p:cNvPr id="43" name="FLYING IMPRESSION FID FEIZHAO    qq:1964271550"/>
          <p:cNvSpPr txBox="1"/>
          <p:nvPr/>
        </p:nvSpPr>
        <p:spPr>
          <a:xfrm>
            <a:off x="7827949" y="4325695"/>
            <a:ext cx="1098541" cy="368300"/>
          </a:xfrm>
          <a:prstGeom prst="rect">
            <a:avLst/>
          </a:prstGeom>
          <a:noFill/>
        </p:spPr>
        <p:txBody>
          <a:bodyPr wrap="square" rtlCol="0">
            <a:spAutoFit/>
          </a:bodyPr>
          <a:lstStyle/>
          <a:p>
            <a:r>
              <a:rPr lang="en-US" altLang="zh-CN" dirty="0">
                <a:solidFill>
                  <a:srgbClr val="364555"/>
                </a:solidFill>
                <a:latin typeface="微软雅黑" panose="020B0503020204020204" pitchFamily="34" charset="-122"/>
                <a:ea typeface="微软雅黑" panose="020B0503020204020204" pitchFamily="34" charset="-122"/>
              </a:rPr>
              <a:t>5k</a:t>
            </a:r>
            <a:r>
              <a:rPr lang="zh-CN" altLang="en-US" dirty="0">
                <a:solidFill>
                  <a:srgbClr val="364555"/>
                </a:solidFill>
                <a:latin typeface="微软雅黑" panose="020B0503020204020204" pitchFamily="34" charset="-122"/>
                <a:ea typeface="微软雅黑" panose="020B0503020204020204" pitchFamily="34" charset="-122"/>
              </a:rPr>
              <a:t>服务</a:t>
            </a:r>
          </a:p>
        </p:txBody>
      </p:sp>
      <p:sp>
        <p:nvSpPr>
          <p:cNvPr id="44" name="FLYING IMPRESSION FID FEIZHAO    qq:1964271550"/>
          <p:cNvSpPr txBox="1"/>
          <p:nvPr/>
        </p:nvSpPr>
        <p:spPr>
          <a:xfrm>
            <a:off x="7827949" y="4695027"/>
            <a:ext cx="2791385" cy="650240"/>
          </a:xfrm>
          <a:prstGeom prst="rect">
            <a:avLst/>
          </a:prstGeom>
          <a:noFill/>
        </p:spPr>
        <p:txBody>
          <a:bodyPr wrap="square" rtlCol="0">
            <a:spAutoFit/>
          </a:bodyPr>
          <a:lstStyle/>
          <a:p>
            <a:pP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1-3</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年工作经验的人学习完本课程未涨</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5k</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，全额退费。</a:t>
            </a:r>
          </a:p>
        </p:txBody>
      </p:sp>
      <p:sp>
        <p:nvSpPr>
          <p:cNvPr id="45" name="FLYING IMPRESSION FID FEIZHAO    qq:1964271550"/>
          <p:cNvSpPr txBox="1"/>
          <p:nvPr/>
        </p:nvSpPr>
        <p:spPr>
          <a:xfrm>
            <a:off x="2602865" y="1784350"/>
            <a:ext cx="1788160" cy="368300"/>
          </a:xfrm>
          <a:prstGeom prst="rect">
            <a:avLst/>
          </a:prstGeom>
          <a:noFill/>
        </p:spPr>
        <p:txBody>
          <a:bodyPr wrap="square" rtlCol="0">
            <a:spAutoFit/>
          </a:bodyPr>
          <a:lstStyle/>
          <a:p>
            <a:pPr algn="r"/>
            <a:r>
              <a:rPr lang="zh-CN" altLang="en-US" dirty="0">
                <a:solidFill>
                  <a:srgbClr val="EB5F56"/>
                </a:solidFill>
                <a:latin typeface="微软雅黑" panose="020B0503020204020204" pitchFamily="34" charset="-122"/>
                <a:ea typeface="微软雅黑" panose="020B0503020204020204" pitchFamily="34" charset="-122"/>
              </a:rPr>
              <a:t>技术</a:t>
            </a:r>
          </a:p>
        </p:txBody>
      </p:sp>
      <p:sp>
        <p:nvSpPr>
          <p:cNvPr id="46" name="FLYING IMPRESSION FID FEIZHAO    qq:1964271550"/>
          <p:cNvSpPr txBox="1"/>
          <p:nvPr/>
        </p:nvSpPr>
        <p:spPr>
          <a:xfrm>
            <a:off x="1572663" y="2153863"/>
            <a:ext cx="2818396" cy="6502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凡是基于</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Android</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平台的应用开发都不再有技术壁垒。</a:t>
            </a:r>
          </a:p>
        </p:txBody>
      </p:sp>
      <p:sp>
        <p:nvSpPr>
          <p:cNvPr id="47" name="FLYING IMPRESSION FID FEIZHAO    qq:1964271550"/>
          <p:cNvSpPr txBox="1"/>
          <p:nvPr/>
        </p:nvSpPr>
        <p:spPr>
          <a:xfrm>
            <a:off x="3292518" y="4325695"/>
            <a:ext cx="1098541" cy="368300"/>
          </a:xfrm>
          <a:prstGeom prst="rect">
            <a:avLst/>
          </a:prstGeom>
          <a:noFill/>
        </p:spPr>
        <p:txBody>
          <a:bodyPr wrap="square" rtlCol="0">
            <a:spAutoFit/>
          </a:bodyPr>
          <a:lstStyle/>
          <a:p>
            <a:pPr algn="r"/>
            <a:r>
              <a:rPr lang="zh-CN" altLang="en-US" dirty="0">
                <a:solidFill>
                  <a:srgbClr val="FCB030"/>
                </a:solidFill>
                <a:latin typeface="微软雅黑" panose="020B0503020204020204" pitchFamily="34" charset="-122"/>
                <a:ea typeface="微软雅黑" panose="020B0503020204020204" pitchFamily="34" charset="-122"/>
              </a:rPr>
              <a:t>人脉</a:t>
            </a:r>
          </a:p>
        </p:txBody>
      </p:sp>
      <p:sp>
        <p:nvSpPr>
          <p:cNvPr id="48" name="FLYING IMPRESSION FID FEIZHAO    qq:1964271550"/>
          <p:cNvSpPr txBox="1"/>
          <p:nvPr/>
        </p:nvSpPr>
        <p:spPr>
          <a:xfrm>
            <a:off x="1572663" y="4695027"/>
            <a:ext cx="2818396" cy="9296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不管是公司还是</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Toppro</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都有机会，能力接触到更高端的圈子，增加新的机遇。</a:t>
            </a:r>
          </a:p>
        </p:txBody>
      </p:sp>
      <p:sp>
        <p:nvSpPr>
          <p:cNvPr id="49" name="FLYING IMPRESSION FID FEIZHAO    qq:1964271550"/>
          <p:cNvSpPr/>
          <p:nvPr/>
        </p:nvSpPr>
        <p:spPr bwMode="auto">
          <a:xfrm rot="2700000">
            <a:off x="4512807" y="2273804"/>
            <a:ext cx="1825625" cy="1462088"/>
          </a:xfrm>
          <a:prstGeom prst="roundRect">
            <a:avLst/>
          </a:prstGeom>
          <a:solidFill>
            <a:srgbClr val="EB5F56"/>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2" name="FLYING IMPRESSION FID FEIZHAO    qq:1964271550"/>
          <p:cNvSpPr/>
          <p:nvPr/>
        </p:nvSpPr>
        <p:spPr bwMode="auto">
          <a:xfrm rot="2700000">
            <a:off x="6056440" y="2091473"/>
            <a:ext cx="1460500" cy="1825625"/>
          </a:xfrm>
          <a:prstGeom prst="roundRect">
            <a:avLst/>
          </a:prstGeom>
          <a:solidFill>
            <a:srgbClr val="33C3AB"/>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3" name="FLYING IMPRESSION FID FEIZHAO    qq:1964271550"/>
          <p:cNvSpPr/>
          <p:nvPr/>
        </p:nvSpPr>
        <p:spPr bwMode="auto">
          <a:xfrm rot="2700000">
            <a:off x="5873316" y="3634312"/>
            <a:ext cx="1825625" cy="1462088"/>
          </a:xfrm>
          <a:prstGeom prst="roundRect">
            <a:avLst/>
          </a:prstGeom>
          <a:solidFill>
            <a:srgbClr val="364555"/>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4" name="FLYING IMPRESSION FID FEIZHAO    qq:1964271550"/>
          <p:cNvSpPr/>
          <p:nvPr/>
        </p:nvSpPr>
        <p:spPr bwMode="auto">
          <a:xfrm rot="2700000">
            <a:off x="4671104" y="3476808"/>
            <a:ext cx="1460500" cy="1825625"/>
          </a:xfrm>
          <a:prstGeom prst="roundRect">
            <a:avLst/>
          </a:prstGeom>
          <a:solidFill>
            <a:srgbClr val="FCB030"/>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8" name="FLYING IMPRESSION FID FEIZHAO    qq:1964271550"/>
          <p:cNvSpPr txBox="1"/>
          <p:nvPr/>
        </p:nvSpPr>
        <p:spPr>
          <a:xfrm>
            <a:off x="6324526" y="2677356"/>
            <a:ext cx="1098541" cy="39878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Toppro</a:t>
            </a:r>
          </a:p>
        </p:txBody>
      </p:sp>
      <p:sp>
        <p:nvSpPr>
          <p:cNvPr id="60" name="FLYING IMPRESSION FID FEIZHAO    qq:1964271550"/>
          <p:cNvSpPr/>
          <p:nvPr/>
        </p:nvSpPr>
        <p:spPr>
          <a:xfrm>
            <a:off x="4794263" y="3318740"/>
            <a:ext cx="1372328" cy="779062"/>
          </a:xfrm>
          <a:custGeom>
            <a:avLst/>
            <a:gdLst>
              <a:gd name="connsiteX0" fmla="*/ 0 w 1624676"/>
              <a:gd name="connsiteY0" fmla="*/ 0 h 711399"/>
              <a:gd name="connsiteX1" fmla="*/ 1624676 w 1624676"/>
              <a:gd name="connsiteY1" fmla="*/ 0 h 711399"/>
              <a:gd name="connsiteX2" fmla="*/ 984649 w 1624676"/>
              <a:gd name="connsiteY2" fmla="*/ 640026 h 711399"/>
              <a:gd name="connsiteX3" fmla="*/ 640025 w 1624676"/>
              <a:gd name="connsiteY3" fmla="*/ 640026 h 711399"/>
              <a:gd name="connsiteX4" fmla="*/ 0 w 1624676"/>
              <a:gd name="connsiteY4" fmla="*/ 0 h 711399"/>
              <a:gd name="connsiteX0-1" fmla="*/ 0 w 1624676"/>
              <a:gd name="connsiteY0-2" fmla="*/ 67663 h 779062"/>
              <a:gd name="connsiteX1-3" fmla="*/ 778439 w 1624676"/>
              <a:gd name="connsiteY1-4" fmla="*/ 0 h 779062"/>
              <a:gd name="connsiteX2-5" fmla="*/ 1624676 w 1624676"/>
              <a:gd name="connsiteY2-6" fmla="*/ 67663 h 779062"/>
              <a:gd name="connsiteX3-7" fmla="*/ 984649 w 1624676"/>
              <a:gd name="connsiteY3-8" fmla="*/ 707689 h 779062"/>
              <a:gd name="connsiteX4-9" fmla="*/ 640025 w 1624676"/>
              <a:gd name="connsiteY4-10" fmla="*/ 707689 h 779062"/>
              <a:gd name="connsiteX5" fmla="*/ 0 w 1624676"/>
              <a:gd name="connsiteY5" fmla="*/ 67663 h 779062"/>
              <a:gd name="connsiteX0-11" fmla="*/ 0 w 1624676"/>
              <a:gd name="connsiteY0-12" fmla="*/ 67663 h 779062"/>
              <a:gd name="connsiteX1-13" fmla="*/ 778439 w 1624676"/>
              <a:gd name="connsiteY1-14" fmla="*/ 0 h 779062"/>
              <a:gd name="connsiteX2-15" fmla="*/ 1624676 w 1624676"/>
              <a:gd name="connsiteY2-16" fmla="*/ 67663 h 779062"/>
              <a:gd name="connsiteX3-17" fmla="*/ 1372328 w 1624676"/>
              <a:gd name="connsiteY3-18" fmla="*/ 311085 h 779062"/>
              <a:gd name="connsiteX4-19" fmla="*/ 984649 w 1624676"/>
              <a:gd name="connsiteY4-20" fmla="*/ 707689 h 779062"/>
              <a:gd name="connsiteX5-21" fmla="*/ 640025 w 1624676"/>
              <a:gd name="connsiteY5-22" fmla="*/ 707689 h 779062"/>
              <a:gd name="connsiteX6" fmla="*/ 0 w 1624676"/>
              <a:gd name="connsiteY6" fmla="*/ 67663 h 779062"/>
              <a:gd name="connsiteX0-23" fmla="*/ 0 w 1624676"/>
              <a:gd name="connsiteY0-24" fmla="*/ 67663 h 779062"/>
              <a:gd name="connsiteX1-25" fmla="*/ 778439 w 1624676"/>
              <a:gd name="connsiteY1-26" fmla="*/ 0 h 779062"/>
              <a:gd name="connsiteX2-27" fmla="*/ 1624676 w 1624676"/>
              <a:gd name="connsiteY2-28" fmla="*/ 67663 h 779062"/>
              <a:gd name="connsiteX3-29" fmla="*/ 1372328 w 1624676"/>
              <a:gd name="connsiteY3-30" fmla="*/ 311085 h 779062"/>
              <a:gd name="connsiteX4-31" fmla="*/ 984649 w 1624676"/>
              <a:gd name="connsiteY4-32" fmla="*/ 707689 h 779062"/>
              <a:gd name="connsiteX5-33" fmla="*/ 640025 w 1624676"/>
              <a:gd name="connsiteY5-34" fmla="*/ 707689 h 779062"/>
              <a:gd name="connsiteX6-35" fmla="*/ 0 w 1624676"/>
              <a:gd name="connsiteY6-36" fmla="*/ 67663 h 779062"/>
              <a:gd name="connsiteX0-37" fmla="*/ 0 w 1372328"/>
              <a:gd name="connsiteY0-38" fmla="*/ 67663 h 779062"/>
              <a:gd name="connsiteX1-39" fmla="*/ 778439 w 1372328"/>
              <a:gd name="connsiteY1-40" fmla="*/ 0 h 779062"/>
              <a:gd name="connsiteX2-41" fmla="*/ 1115629 w 1372328"/>
              <a:gd name="connsiteY2-42" fmla="*/ 114797 h 779062"/>
              <a:gd name="connsiteX3-43" fmla="*/ 1372328 w 1372328"/>
              <a:gd name="connsiteY3-44" fmla="*/ 311085 h 779062"/>
              <a:gd name="connsiteX4-45" fmla="*/ 984649 w 1372328"/>
              <a:gd name="connsiteY4-46" fmla="*/ 707689 h 779062"/>
              <a:gd name="connsiteX5-47" fmla="*/ 640025 w 1372328"/>
              <a:gd name="connsiteY5-48" fmla="*/ 707689 h 779062"/>
              <a:gd name="connsiteX6-49" fmla="*/ 0 w 1372328"/>
              <a:gd name="connsiteY6-50" fmla="*/ 67663 h 7790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1372328" h="779062">
                <a:moveTo>
                  <a:pt x="0" y="67663"/>
                </a:moveTo>
                <a:cubicBezTo>
                  <a:pt x="272049" y="67105"/>
                  <a:pt x="506390" y="558"/>
                  <a:pt x="778439" y="0"/>
                </a:cubicBezTo>
                <a:lnTo>
                  <a:pt x="1115629" y="114797"/>
                </a:lnTo>
                <a:cubicBezTo>
                  <a:pt x="1031513" y="195938"/>
                  <a:pt x="1098226" y="220517"/>
                  <a:pt x="1372328" y="311085"/>
                </a:cubicBezTo>
                <a:lnTo>
                  <a:pt x="984649" y="707689"/>
                </a:lnTo>
                <a:cubicBezTo>
                  <a:pt x="889484" y="802854"/>
                  <a:pt x="735191" y="802854"/>
                  <a:pt x="640025" y="707689"/>
                </a:cubicBezTo>
                <a:lnTo>
                  <a:pt x="0" y="67663"/>
                </a:lnTo>
                <a:close/>
              </a:path>
            </a:pathLst>
          </a:custGeom>
          <a:solidFill>
            <a:srgbClr val="EB5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LYING IMPRESSION FID FEIZHAO    qq:1964271550"/>
          <p:cNvSpPr txBox="1"/>
          <p:nvPr/>
        </p:nvSpPr>
        <p:spPr>
          <a:xfrm>
            <a:off x="6506771" y="4262316"/>
            <a:ext cx="1098541" cy="39878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5k</a:t>
            </a:r>
            <a:r>
              <a:rPr lang="zh-CN" altLang="en-US" sz="2000" b="1" dirty="0">
                <a:solidFill>
                  <a:schemeClr val="bg1"/>
                </a:solidFill>
                <a:latin typeface="微软雅黑" panose="020B0503020204020204" pitchFamily="34" charset="-122"/>
                <a:ea typeface="微软雅黑" panose="020B0503020204020204" pitchFamily="34" charset="-122"/>
              </a:rPr>
              <a:t>服务</a:t>
            </a:r>
          </a:p>
        </p:txBody>
      </p:sp>
      <p:sp>
        <p:nvSpPr>
          <p:cNvPr id="5" name="FLYING IMPRESSION FID FEIZHAO    qq:1964271550"/>
          <p:cNvSpPr txBox="1"/>
          <p:nvPr/>
        </p:nvSpPr>
        <p:spPr>
          <a:xfrm>
            <a:off x="4685591" y="2669101"/>
            <a:ext cx="1098541"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技术</a:t>
            </a:r>
          </a:p>
        </p:txBody>
      </p:sp>
      <p:sp>
        <p:nvSpPr>
          <p:cNvPr id="6" name="FLYING IMPRESSION FID FEIZHAO    qq:1964271550"/>
          <p:cNvSpPr txBox="1"/>
          <p:nvPr/>
        </p:nvSpPr>
        <p:spPr>
          <a:xfrm>
            <a:off x="4769411" y="4270571"/>
            <a:ext cx="1098541"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人脉</a:t>
            </a:r>
          </a:p>
        </p:txBody>
      </p:sp>
      <p:sp>
        <p:nvSpPr>
          <p:cNvPr id="7" name="FLYING IMPRESSION FID FEIZHAO    qq:1964271550"/>
          <p:cNvSpPr txBox="1"/>
          <p:nvPr/>
        </p:nvSpPr>
        <p:spPr>
          <a:xfrm>
            <a:off x="188783" y="218"/>
            <a:ext cx="2621280" cy="829945"/>
          </a:xfrm>
          <a:prstGeom prst="rect">
            <a:avLst/>
          </a:prstGeom>
          <a:noFill/>
        </p:spPr>
        <p:txBody>
          <a:bodyPr wrap="none" rtlCol="0">
            <a:spAutoFit/>
          </a:bodyPr>
          <a:lstStyle/>
          <a:p>
            <a:r>
              <a:rPr lang="zh-CN" altLang="en-US" sz="4800" dirty="0">
                <a:solidFill>
                  <a:srgbClr val="EB5F56"/>
                </a:solidFill>
                <a:latin typeface="微软雅黑" panose="020B0503020204020204" pitchFamily="34" charset="-122"/>
                <a:ea typeface="微软雅黑" panose="020B0503020204020204" pitchFamily="34" charset="-122"/>
              </a:rPr>
              <a:t>良性循环</a:t>
            </a:r>
          </a:p>
        </p:txBody>
      </p:sp>
      <p:sp>
        <p:nvSpPr>
          <p:cNvPr id="8" name="FLYING IMPRESSION FID FEIZHAO    qq:1964271550"/>
          <p:cNvSpPr txBox="1"/>
          <p:nvPr/>
        </p:nvSpPr>
        <p:spPr>
          <a:xfrm>
            <a:off x="265430" y="6449060"/>
            <a:ext cx="9619615" cy="291465"/>
          </a:xfrm>
          <a:prstGeom prst="rect">
            <a:avLst/>
          </a:prstGeom>
          <a:noFill/>
          <a:effectLst/>
        </p:spPr>
        <p:txBody>
          <a:bodyPr wrap="square" rtlCol="0">
            <a:spAutoFit/>
            <a:scene3d>
              <a:camera prst="orthographicFront"/>
              <a:lightRig rig="threePt" dir="t"/>
            </a:scene3d>
          </a:bodyPr>
          <a:lstStyle/>
          <a:p>
            <a:pPr>
              <a:lnSpc>
                <a:spcPct val="130000"/>
              </a:lnSpc>
            </a:pP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学完本高级课程未加薪</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5k</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，全额退费</a:t>
            </a:r>
          </a:p>
        </p:txBody>
      </p:sp>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2000" fill="hold"/>
                                        <p:tgtEl>
                                          <p:spTgt spid="41"/>
                                        </p:tgtEl>
                                        <p:attrNameLst>
                                          <p:attrName>ppt_w</p:attrName>
                                        </p:attrNameLst>
                                      </p:cBhvr>
                                      <p:tavLst>
                                        <p:tav tm="0">
                                          <p:val>
                                            <p:fltVal val="0"/>
                                          </p:val>
                                        </p:tav>
                                        <p:tav tm="100000">
                                          <p:val>
                                            <p:strVal val="#ppt_w"/>
                                          </p:val>
                                        </p:tav>
                                      </p:tavLst>
                                    </p:anim>
                                    <p:anim calcmode="lin" valueType="num">
                                      <p:cBhvr>
                                        <p:cTn id="8" dur="2000" fill="hold"/>
                                        <p:tgtEl>
                                          <p:spTgt spid="41"/>
                                        </p:tgtEl>
                                        <p:attrNameLst>
                                          <p:attrName>ppt_h</p:attrName>
                                        </p:attrNameLst>
                                      </p:cBhvr>
                                      <p:tavLst>
                                        <p:tav tm="0">
                                          <p:val>
                                            <p:fltVal val="0"/>
                                          </p:val>
                                        </p:tav>
                                        <p:tav tm="100000">
                                          <p:val>
                                            <p:strVal val="#ppt_h"/>
                                          </p:val>
                                        </p:tav>
                                      </p:tavLst>
                                    </p:anim>
                                    <p:anim calcmode="lin" valueType="num">
                                      <p:cBhvr>
                                        <p:cTn id="9" dur="2000" fill="hold"/>
                                        <p:tgtEl>
                                          <p:spTgt spid="41"/>
                                        </p:tgtEl>
                                        <p:attrNameLst>
                                          <p:attrName>ppt_x</p:attrName>
                                        </p:attrNameLst>
                                      </p:cBhvr>
                                      <p:tavLst>
                                        <p:tav tm="0">
                                          <p:val>
                                            <p:fltVal val="0.5"/>
                                          </p:val>
                                        </p:tav>
                                        <p:tav tm="100000">
                                          <p:val>
                                            <p:strVal val="#ppt_x"/>
                                          </p:val>
                                        </p:tav>
                                      </p:tavLst>
                                    </p:anim>
                                    <p:anim calcmode="lin" valueType="num">
                                      <p:cBhvr>
                                        <p:cTn id="10" dur="2000" fill="hold"/>
                                        <p:tgtEl>
                                          <p:spTgt spid="41"/>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2000" fill="hold"/>
                                        <p:tgtEl>
                                          <p:spTgt spid="42"/>
                                        </p:tgtEl>
                                        <p:attrNameLst>
                                          <p:attrName>ppt_w</p:attrName>
                                        </p:attrNameLst>
                                      </p:cBhvr>
                                      <p:tavLst>
                                        <p:tav tm="0">
                                          <p:val>
                                            <p:fltVal val="0"/>
                                          </p:val>
                                        </p:tav>
                                        <p:tav tm="100000">
                                          <p:val>
                                            <p:strVal val="#ppt_w"/>
                                          </p:val>
                                        </p:tav>
                                      </p:tavLst>
                                    </p:anim>
                                    <p:anim calcmode="lin" valueType="num">
                                      <p:cBhvr>
                                        <p:cTn id="14" dur="2000" fill="hold"/>
                                        <p:tgtEl>
                                          <p:spTgt spid="42"/>
                                        </p:tgtEl>
                                        <p:attrNameLst>
                                          <p:attrName>ppt_h</p:attrName>
                                        </p:attrNameLst>
                                      </p:cBhvr>
                                      <p:tavLst>
                                        <p:tav tm="0">
                                          <p:val>
                                            <p:fltVal val="0"/>
                                          </p:val>
                                        </p:tav>
                                        <p:tav tm="100000">
                                          <p:val>
                                            <p:strVal val="#ppt_h"/>
                                          </p:val>
                                        </p:tav>
                                      </p:tavLst>
                                    </p:anim>
                                    <p:anim calcmode="lin" valueType="num">
                                      <p:cBhvr>
                                        <p:cTn id="15" dur="2000" fill="hold"/>
                                        <p:tgtEl>
                                          <p:spTgt spid="42"/>
                                        </p:tgtEl>
                                        <p:attrNameLst>
                                          <p:attrName>ppt_x</p:attrName>
                                        </p:attrNameLst>
                                      </p:cBhvr>
                                      <p:tavLst>
                                        <p:tav tm="0">
                                          <p:val>
                                            <p:fltVal val="0.5"/>
                                          </p:val>
                                        </p:tav>
                                        <p:tav tm="100000">
                                          <p:val>
                                            <p:strVal val="#ppt_x"/>
                                          </p:val>
                                        </p:tav>
                                      </p:tavLst>
                                    </p:anim>
                                    <p:anim calcmode="lin" valueType="num">
                                      <p:cBhvr>
                                        <p:cTn id="16" dur="2000" fill="hold"/>
                                        <p:tgtEl>
                                          <p:spTgt spid="42"/>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2000" fill="hold"/>
                                        <p:tgtEl>
                                          <p:spTgt spid="43"/>
                                        </p:tgtEl>
                                        <p:attrNameLst>
                                          <p:attrName>ppt_w</p:attrName>
                                        </p:attrNameLst>
                                      </p:cBhvr>
                                      <p:tavLst>
                                        <p:tav tm="0">
                                          <p:val>
                                            <p:fltVal val="0"/>
                                          </p:val>
                                        </p:tav>
                                        <p:tav tm="100000">
                                          <p:val>
                                            <p:strVal val="#ppt_w"/>
                                          </p:val>
                                        </p:tav>
                                      </p:tavLst>
                                    </p:anim>
                                    <p:anim calcmode="lin" valueType="num">
                                      <p:cBhvr>
                                        <p:cTn id="20" dur="2000" fill="hold"/>
                                        <p:tgtEl>
                                          <p:spTgt spid="43"/>
                                        </p:tgtEl>
                                        <p:attrNameLst>
                                          <p:attrName>ppt_h</p:attrName>
                                        </p:attrNameLst>
                                      </p:cBhvr>
                                      <p:tavLst>
                                        <p:tav tm="0">
                                          <p:val>
                                            <p:fltVal val="0"/>
                                          </p:val>
                                        </p:tav>
                                        <p:tav tm="100000">
                                          <p:val>
                                            <p:strVal val="#ppt_h"/>
                                          </p:val>
                                        </p:tav>
                                      </p:tavLst>
                                    </p:anim>
                                    <p:anim calcmode="lin" valueType="num">
                                      <p:cBhvr>
                                        <p:cTn id="21" dur="2000" fill="hold"/>
                                        <p:tgtEl>
                                          <p:spTgt spid="43"/>
                                        </p:tgtEl>
                                        <p:attrNameLst>
                                          <p:attrName>ppt_x</p:attrName>
                                        </p:attrNameLst>
                                      </p:cBhvr>
                                      <p:tavLst>
                                        <p:tav tm="0">
                                          <p:val>
                                            <p:fltVal val="0.5"/>
                                          </p:val>
                                        </p:tav>
                                        <p:tav tm="100000">
                                          <p:val>
                                            <p:strVal val="#ppt_x"/>
                                          </p:val>
                                        </p:tav>
                                      </p:tavLst>
                                    </p:anim>
                                    <p:anim calcmode="lin" valueType="num">
                                      <p:cBhvr>
                                        <p:cTn id="22" dur="2000" fill="hold"/>
                                        <p:tgtEl>
                                          <p:spTgt spid="43"/>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2000" fill="hold"/>
                                        <p:tgtEl>
                                          <p:spTgt spid="44"/>
                                        </p:tgtEl>
                                        <p:attrNameLst>
                                          <p:attrName>ppt_w</p:attrName>
                                        </p:attrNameLst>
                                      </p:cBhvr>
                                      <p:tavLst>
                                        <p:tav tm="0">
                                          <p:val>
                                            <p:fltVal val="0"/>
                                          </p:val>
                                        </p:tav>
                                        <p:tav tm="100000">
                                          <p:val>
                                            <p:strVal val="#ppt_w"/>
                                          </p:val>
                                        </p:tav>
                                      </p:tavLst>
                                    </p:anim>
                                    <p:anim calcmode="lin" valueType="num">
                                      <p:cBhvr>
                                        <p:cTn id="26" dur="2000" fill="hold"/>
                                        <p:tgtEl>
                                          <p:spTgt spid="44"/>
                                        </p:tgtEl>
                                        <p:attrNameLst>
                                          <p:attrName>ppt_h</p:attrName>
                                        </p:attrNameLst>
                                      </p:cBhvr>
                                      <p:tavLst>
                                        <p:tav tm="0">
                                          <p:val>
                                            <p:fltVal val="0"/>
                                          </p:val>
                                        </p:tav>
                                        <p:tav tm="100000">
                                          <p:val>
                                            <p:strVal val="#ppt_h"/>
                                          </p:val>
                                        </p:tav>
                                      </p:tavLst>
                                    </p:anim>
                                    <p:anim calcmode="lin" valueType="num">
                                      <p:cBhvr>
                                        <p:cTn id="27" dur="2000" fill="hold"/>
                                        <p:tgtEl>
                                          <p:spTgt spid="44"/>
                                        </p:tgtEl>
                                        <p:attrNameLst>
                                          <p:attrName>ppt_x</p:attrName>
                                        </p:attrNameLst>
                                      </p:cBhvr>
                                      <p:tavLst>
                                        <p:tav tm="0">
                                          <p:val>
                                            <p:fltVal val="0.5"/>
                                          </p:val>
                                        </p:tav>
                                        <p:tav tm="100000">
                                          <p:val>
                                            <p:strVal val="#ppt_x"/>
                                          </p:val>
                                        </p:tav>
                                      </p:tavLst>
                                    </p:anim>
                                    <p:anim calcmode="lin" valueType="num">
                                      <p:cBhvr>
                                        <p:cTn id="28" dur="2000" fill="hold"/>
                                        <p:tgtEl>
                                          <p:spTgt spid="4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p:val>
                                            <p:fltVal val="0.5"/>
                                          </p:val>
                                        </p:tav>
                                        <p:tav tm="100000">
                                          <p:val>
                                            <p:strVal val="#ppt_x"/>
                                          </p:val>
                                        </p:tav>
                                      </p:tavLst>
                                    </p:anim>
                                    <p:anim calcmode="lin" valueType="num">
                                      <p:cBhvr>
                                        <p:cTn id="34" dur="2000" fill="hold"/>
                                        <p:tgtEl>
                                          <p:spTgt spid="45"/>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2000" fill="hold"/>
                                        <p:tgtEl>
                                          <p:spTgt spid="46"/>
                                        </p:tgtEl>
                                        <p:attrNameLst>
                                          <p:attrName>ppt_w</p:attrName>
                                        </p:attrNameLst>
                                      </p:cBhvr>
                                      <p:tavLst>
                                        <p:tav tm="0">
                                          <p:val>
                                            <p:fltVal val="0"/>
                                          </p:val>
                                        </p:tav>
                                        <p:tav tm="100000">
                                          <p:val>
                                            <p:strVal val="#ppt_w"/>
                                          </p:val>
                                        </p:tav>
                                      </p:tavLst>
                                    </p:anim>
                                    <p:anim calcmode="lin" valueType="num">
                                      <p:cBhvr>
                                        <p:cTn id="38" dur="2000" fill="hold"/>
                                        <p:tgtEl>
                                          <p:spTgt spid="46"/>
                                        </p:tgtEl>
                                        <p:attrNameLst>
                                          <p:attrName>ppt_h</p:attrName>
                                        </p:attrNameLst>
                                      </p:cBhvr>
                                      <p:tavLst>
                                        <p:tav tm="0">
                                          <p:val>
                                            <p:fltVal val="0"/>
                                          </p:val>
                                        </p:tav>
                                        <p:tav tm="100000">
                                          <p:val>
                                            <p:strVal val="#ppt_h"/>
                                          </p:val>
                                        </p:tav>
                                      </p:tavLst>
                                    </p:anim>
                                    <p:anim calcmode="lin" valueType="num">
                                      <p:cBhvr>
                                        <p:cTn id="39" dur="2000" fill="hold"/>
                                        <p:tgtEl>
                                          <p:spTgt spid="46"/>
                                        </p:tgtEl>
                                        <p:attrNameLst>
                                          <p:attrName>ppt_x</p:attrName>
                                        </p:attrNameLst>
                                      </p:cBhvr>
                                      <p:tavLst>
                                        <p:tav tm="0">
                                          <p:val>
                                            <p:fltVal val="0.5"/>
                                          </p:val>
                                        </p:tav>
                                        <p:tav tm="100000">
                                          <p:val>
                                            <p:strVal val="#ppt_x"/>
                                          </p:val>
                                        </p:tav>
                                      </p:tavLst>
                                    </p:anim>
                                    <p:anim calcmode="lin" valueType="num">
                                      <p:cBhvr>
                                        <p:cTn id="40" dur="2000" fill="hold"/>
                                        <p:tgtEl>
                                          <p:spTgt spid="4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2000" fill="hold"/>
                                        <p:tgtEl>
                                          <p:spTgt spid="47"/>
                                        </p:tgtEl>
                                        <p:attrNameLst>
                                          <p:attrName>ppt_w</p:attrName>
                                        </p:attrNameLst>
                                      </p:cBhvr>
                                      <p:tavLst>
                                        <p:tav tm="0">
                                          <p:val>
                                            <p:fltVal val="0"/>
                                          </p:val>
                                        </p:tav>
                                        <p:tav tm="100000">
                                          <p:val>
                                            <p:strVal val="#ppt_w"/>
                                          </p:val>
                                        </p:tav>
                                      </p:tavLst>
                                    </p:anim>
                                    <p:anim calcmode="lin" valueType="num">
                                      <p:cBhvr>
                                        <p:cTn id="44" dur="2000" fill="hold"/>
                                        <p:tgtEl>
                                          <p:spTgt spid="47"/>
                                        </p:tgtEl>
                                        <p:attrNameLst>
                                          <p:attrName>ppt_h</p:attrName>
                                        </p:attrNameLst>
                                      </p:cBhvr>
                                      <p:tavLst>
                                        <p:tav tm="0">
                                          <p:val>
                                            <p:fltVal val="0"/>
                                          </p:val>
                                        </p:tav>
                                        <p:tav tm="100000">
                                          <p:val>
                                            <p:strVal val="#ppt_h"/>
                                          </p:val>
                                        </p:tav>
                                      </p:tavLst>
                                    </p:anim>
                                    <p:anim calcmode="lin" valueType="num">
                                      <p:cBhvr>
                                        <p:cTn id="45" dur="2000" fill="hold"/>
                                        <p:tgtEl>
                                          <p:spTgt spid="47"/>
                                        </p:tgtEl>
                                        <p:attrNameLst>
                                          <p:attrName>ppt_x</p:attrName>
                                        </p:attrNameLst>
                                      </p:cBhvr>
                                      <p:tavLst>
                                        <p:tav tm="0">
                                          <p:val>
                                            <p:fltVal val="0.5"/>
                                          </p:val>
                                        </p:tav>
                                        <p:tav tm="100000">
                                          <p:val>
                                            <p:strVal val="#ppt_x"/>
                                          </p:val>
                                        </p:tav>
                                      </p:tavLst>
                                    </p:anim>
                                    <p:anim calcmode="lin" valueType="num">
                                      <p:cBhvr>
                                        <p:cTn id="46" dur="2000" fill="hold"/>
                                        <p:tgtEl>
                                          <p:spTgt spid="4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2000" fill="hold"/>
                                        <p:tgtEl>
                                          <p:spTgt spid="48"/>
                                        </p:tgtEl>
                                        <p:attrNameLst>
                                          <p:attrName>ppt_w</p:attrName>
                                        </p:attrNameLst>
                                      </p:cBhvr>
                                      <p:tavLst>
                                        <p:tav tm="0">
                                          <p:val>
                                            <p:fltVal val="0"/>
                                          </p:val>
                                        </p:tav>
                                        <p:tav tm="100000">
                                          <p:val>
                                            <p:strVal val="#ppt_w"/>
                                          </p:val>
                                        </p:tav>
                                      </p:tavLst>
                                    </p:anim>
                                    <p:anim calcmode="lin" valueType="num">
                                      <p:cBhvr>
                                        <p:cTn id="50" dur="2000" fill="hold"/>
                                        <p:tgtEl>
                                          <p:spTgt spid="48"/>
                                        </p:tgtEl>
                                        <p:attrNameLst>
                                          <p:attrName>ppt_h</p:attrName>
                                        </p:attrNameLst>
                                      </p:cBhvr>
                                      <p:tavLst>
                                        <p:tav tm="0">
                                          <p:val>
                                            <p:fltVal val="0"/>
                                          </p:val>
                                        </p:tav>
                                        <p:tav tm="100000">
                                          <p:val>
                                            <p:strVal val="#ppt_h"/>
                                          </p:val>
                                        </p:tav>
                                      </p:tavLst>
                                    </p:anim>
                                    <p:anim calcmode="lin" valueType="num">
                                      <p:cBhvr>
                                        <p:cTn id="51" dur="2000" fill="hold"/>
                                        <p:tgtEl>
                                          <p:spTgt spid="48"/>
                                        </p:tgtEl>
                                        <p:attrNameLst>
                                          <p:attrName>ppt_x</p:attrName>
                                        </p:attrNameLst>
                                      </p:cBhvr>
                                      <p:tavLst>
                                        <p:tav tm="0">
                                          <p:val>
                                            <p:fltVal val="0.5"/>
                                          </p:val>
                                        </p:tav>
                                        <p:tav tm="100000">
                                          <p:val>
                                            <p:strVal val="#ppt_x"/>
                                          </p:val>
                                        </p:tav>
                                      </p:tavLst>
                                    </p:anim>
                                    <p:anim calcmode="lin" valueType="num">
                                      <p:cBhvr>
                                        <p:cTn id="52" dur="2000" fill="hold"/>
                                        <p:tgtEl>
                                          <p:spTgt spid="48"/>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2000" fill="hold"/>
                                        <p:tgtEl>
                                          <p:spTgt spid="49"/>
                                        </p:tgtEl>
                                        <p:attrNameLst>
                                          <p:attrName>ppt_w</p:attrName>
                                        </p:attrNameLst>
                                      </p:cBhvr>
                                      <p:tavLst>
                                        <p:tav tm="0">
                                          <p:val>
                                            <p:fltVal val="0"/>
                                          </p:val>
                                        </p:tav>
                                        <p:tav tm="100000">
                                          <p:val>
                                            <p:strVal val="#ppt_w"/>
                                          </p:val>
                                        </p:tav>
                                      </p:tavLst>
                                    </p:anim>
                                    <p:anim calcmode="lin" valueType="num">
                                      <p:cBhvr>
                                        <p:cTn id="56" dur="2000" fill="hold"/>
                                        <p:tgtEl>
                                          <p:spTgt spid="49"/>
                                        </p:tgtEl>
                                        <p:attrNameLst>
                                          <p:attrName>ppt_h</p:attrName>
                                        </p:attrNameLst>
                                      </p:cBhvr>
                                      <p:tavLst>
                                        <p:tav tm="0">
                                          <p:val>
                                            <p:fltVal val="0"/>
                                          </p:val>
                                        </p:tav>
                                        <p:tav tm="100000">
                                          <p:val>
                                            <p:strVal val="#ppt_h"/>
                                          </p:val>
                                        </p:tav>
                                      </p:tavLst>
                                    </p:anim>
                                    <p:anim calcmode="lin" valueType="num">
                                      <p:cBhvr>
                                        <p:cTn id="57" dur="2000" fill="hold"/>
                                        <p:tgtEl>
                                          <p:spTgt spid="49"/>
                                        </p:tgtEl>
                                        <p:attrNameLst>
                                          <p:attrName>ppt_x</p:attrName>
                                        </p:attrNameLst>
                                      </p:cBhvr>
                                      <p:tavLst>
                                        <p:tav tm="0">
                                          <p:val>
                                            <p:fltVal val="0.5"/>
                                          </p:val>
                                        </p:tav>
                                        <p:tav tm="100000">
                                          <p:val>
                                            <p:strVal val="#ppt_x"/>
                                          </p:val>
                                        </p:tav>
                                      </p:tavLst>
                                    </p:anim>
                                    <p:anim calcmode="lin" valueType="num">
                                      <p:cBhvr>
                                        <p:cTn id="58" dur="2000" fill="hold"/>
                                        <p:tgtEl>
                                          <p:spTgt spid="49"/>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2000" fill="hold"/>
                                        <p:tgtEl>
                                          <p:spTgt spid="52"/>
                                        </p:tgtEl>
                                        <p:attrNameLst>
                                          <p:attrName>ppt_w</p:attrName>
                                        </p:attrNameLst>
                                      </p:cBhvr>
                                      <p:tavLst>
                                        <p:tav tm="0">
                                          <p:val>
                                            <p:fltVal val="0"/>
                                          </p:val>
                                        </p:tav>
                                        <p:tav tm="100000">
                                          <p:val>
                                            <p:strVal val="#ppt_w"/>
                                          </p:val>
                                        </p:tav>
                                      </p:tavLst>
                                    </p:anim>
                                    <p:anim calcmode="lin" valueType="num">
                                      <p:cBhvr>
                                        <p:cTn id="62" dur="2000" fill="hold"/>
                                        <p:tgtEl>
                                          <p:spTgt spid="52"/>
                                        </p:tgtEl>
                                        <p:attrNameLst>
                                          <p:attrName>ppt_h</p:attrName>
                                        </p:attrNameLst>
                                      </p:cBhvr>
                                      <p:tavLst>
                                        <p:tav tm="0">
                                          <p:val>
                                            <p:fltVal val="0"/>
                                          </p:val>
                                        </p:tav>
                                        <p:tav tm="100000">
                                          <p:val>
                                            <p:strVal val="#ppt_h"/>
                                          </p:val>
                                        </p:tav>
                                      </p:tavLst>
                                    </p:anim>
                                    <p:anim calcmode="lin" valueType="num">
                                      <p:cBhvr>
                                        <p:cTn id="63" dur="2000" fill="hold"/>
                                        <p:tgtEl>
                                          <p:spTgt spid="52"/>
                                        </p:tgtEl>
                                        <p:attrNameLst>
                                          <p:attrName>ppt_x</p:attrName>
                                        </p:attrNameLst>
                                      </p:cBhvr>
                                      <p:tavLst>
                                        <p:tav tm="0">
                                          <p:val>
                                            <p:fltVal val="0.5"/>
                                          </p:val>
                                        </p:tav>
                                        <p:tav tm="100000">
                                          <p:val>
                                            <p:strVal val="#ppt_x"/>
                                          </p:val>
                                        </p:tav>
                                      </p:tavLst>
                                    </p:anim>
                                    <p:anim calcmode="lin" valueType="num">
                                      <p:cBhvr>
                                        <p:cTn id="64" dur="2000" fill="hold"/>
                                        <p:tgtEl>
                                          <p:spTgt spid="52"/>
                                        </p:tgtEl>
                                        <p:attrNameLst>
                                          <p:attrName>ppt_y</p:attrName>
                                        </p:attrNameLst>
                                      </p:cBhvr>
                                      <p:tavLst>
                                        <p:tav tm="0">
                                          <p:val>
                                            <p:fltVal val="0.5"/>
                                          </p:val>
                                        </p:tav>
                                        <p:tav tm="100000">
                                          <p:val>
                                            <p:strVal val="#ppt_y"/>
                                          </p:val>
                                        </p:tav>
                                      </p:tavLst>
                                    </p:anim>
                                  </p:childTnLst>
                                </p:cTn>
                              </p:par>
                              <p:par>
                                <p:cTn id="65" presetID="23" presetClass="entr" presetSubtype="528"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p:cTn id="67" dur="2000" fill="hold"/>
                                        <p:tgtEl>
                                          <p:spTgt spid="53"/>
                                        </p:tgtEl>
                                        <p:attrNameLst>
                                          <p:attrName>ppt_w</p:attrName>
                                        </p:attrNameLst>
                                      </p:cBhvr>
                                      <p:tavLst>
                                        <p:tav tm="0">
                                          <p:val>
                                            <p:fltVal val="0"/>
                                          </p:val>
                                        </p:tav>
                                        <p:tav tm="100000">
                                          <p:val>
                                            <p:strVal val="#ppt_w"/>
                                          </p:val>
                                        </p:tav>
                                      </p:tavLst>
                                    </p:anim>
                                    <p:anim calcmode="lin" valueType="num">
                                      <p:cBhvr>
                                        <p:cTn id="68" dur="2000" fill="hold"/>
                                        <p:tgtEl>
                                          <p:spTgt spid="53"/>
                                        </p:tgtEl>
                                        <p:attrNameLst>
                                          <p:attrName>ppt_h</p:attrName>
                                        </p:attrNameLst>
                                      </p:cBhvr>
                                      <p:tavLst>
                                        <p:tav tm="0">
                                          <p:val>
                                            <p:fltVal val="0"/>
                                          </p:val>
                                        </p:tav>
                                        <p:tav tm="100000">
                                          <p:val>
                                            <p:strVal val="#ppt_h"/>
                                          </p:val>
                                        </p:tav>
                                      </p:tavLst>
                                    </p:anim>
                                    <p:anim calcmode="lin" valueType="num">
                                      <p:cBhvr>
                                        <p:cTn id="69" dur="2000" fill="hold"/>
                                        <p:tgtEl>
                                          <p:spTgt spid="53"/>
                                        </p:tgtEl>
                                        <p:attrNameLst>
                                          <p:attrName>ppt_x</p:attrName>
                                        </p:attrNameLst>
                                      </p:cBhvr>
                                      <p:tavLst>
                                        <p:tav tm="0">
                                          <p:val>
                                            <p:fltVal val="0.5"/>
                                          </p:val>
                                        </p:tav>
                                        <p:tav tm="100000">
                                          <p:val>
                                            <p:strVal val="#ppt_x"/>
                                          </p:val>
                                        </p:tav>
                                      </p:tavLst>
                                    </p:anim>
                                    <p:anim calcmode="lin" valueType="num">
                                      <p:cBhvr>
                                        <p:cTn id="70" dur="2000" fill="hold"/>
                                        <p:tgtEl>
                                          <p:spTgt spid="53"/>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2000" fill="hold"/>
                                        <p:tgtEl>
                                          <p:spTgt spid="54"/>
                                        </p:tgtEl>
                                        <p:attrNameLst>
                                          <p:attrName>ppt_w</p:attrName>
                                        </p:attrNameLst>
                                      </p:cBhvr>
                                      <p:tavLst>
                                        <p:tav tm="0">
                                          <p:val>
                                            <p:fltVal val="0"/>
                                          </p:val>
                                        </p:tav>
                                        <p:tav tm="100000">
                                          <p:val>
                                            <p:strVal val="#ppt_w"/>
                                          </p:val>
                                        </p:tav>
                                      </p:tavLst>
                                    </p:anim>
                                    <p:anim calcmode="lin" valueType="num">
                                      <p:cBhvr>
                                        <p:cTn id="74" dur="2000" fill="hold"/>
                                        <p:tgtEl>
                                          <p:spTgt spid="54"/>
                                        </p:tgtEl>
                                        <p:attrNameLst>
                                          <p:attrName>ppt_h</p:attrName>
                                        </p:attrNameLst>
                                      </p:cBhvr>
                                      <p:tavLst>
                                        <p:tav tm="0">
                                          <p:val>
                                            <p:fltVal val="0"/>
                                          </p:val>
                                        </p:tav>
                                        <p:tav tm="100000">
                                          <p:val>
                                            <p:strVal val="#ppt_h"/>
                                          </p:val>
                                        </p:tav>
                                      </p:tavLst>
                                    </p:anim>
                                    <p:anim calcmode="lin" valueType="num">
                                      <p:cBhvr>
                                        <p:cTn id="75" dur="2000" fill="hold"/>
                                        <p:tgtEl>
                                          <p:spTgt spid="54"/>
                                        </p:tgtEl>
                                        <p:attrNameLst>
                                          <p:attrName>ppt_x</p:attrName>
                                        </p:attrNameLst>
                                      </p:cBhvr>
                                      <p:tavLst>
                                        <p:tav tm="0">
                                          <p:val>
                                            <p:fltVal val="0.5"/>
                                          </p:val>
                                        </p:tav>
                                        <p:tav tm="100000">
                                          <p:val>
                                            <p:strVal val="#ppt_x"/>
                                          </p:val>
                                        </p:tav>
                                      </p:tavLst>
                                    </p:anim>
                                    <p:anim calcmode="lin" valueType="num">
                                      <p:cBhvr>
                                        <p:cTn id="76" dur="2000" fill="hold"/>
                                        <p:tgtEl>
                                          <p:spTgt spid="54"/>
                                        </p:tgtEl>
                                        <p:attrNameLst>
                                          <p:attrName>ppt_y</p:attrName>
                                        </p:attrNameLst>
                                      </p:cBhvr>
                                      <p:tavLst>
                                        <p:tav tm="0">
                                          <p:val>
                                            <p:fltVal val="0.5"/>
                                          </p:val>
                                        </p:tav>
                                        <p:tav tm="100000">
                                          <p:val>
                                            <p:strVal val="#ppt_y"/>
                                          </p:val>
                                        </p:tav>
                                      </p:tavLst>
                                    </p:anim>
                                  </p:childTnLst>
                                </p:cTn>
                              </p:par>
                              <p:par>
                                <p:cTn id="77" presetID="23" presetClass="entr" presetSubtype="528" fill="hold" grpId="0" nodeType="with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2000" fill="hold"/>
                                        <p:tgtEl>
                                          <p:spTgt spid="58"/>
                                        </p:tgtEl>
                                        <p:attrNameLst>
                                          <p:attrName>ppt_w</p:attrName>
                                        </p:attrNameLst>
                                      </p:cBhvr>
                                      <p:tavLst>
                                        <p:tav tm="0">
                                          <p:val>
                                            <p:fltVal val="0"/>
                                          </p:val>
                                        </p:tav>
                                        <p:tav tm="100000">
                                          <p:val>
                                            <p:strVal val="#ppt_w"/>
                                          </p:val>
                                        </p:tav>
                                      </p:tavLst>
                                    </p:anim>
                                    <p:anim calcmode="lin" valueType="num">
                                      <p:cBhvr>
                                        <p:cTn id="80" dur="2000" fill="hold"/>
                                        <p:tgtEl>
                                          <p:spTgt spid="58"/>
                                        </p:tgtEl>
                                        <p:attrNameLst>
                                          <p:attrName>ppt_h</p:attrName>
                                        </p:attrNameLst>
                                      </p:cBhvr>
                                      <p:tavLst>
                                        <p:tav tm="0">
                                          <p:val>
                                            <p:fltVal val="0"/>
                                          </p:val>
                                        </p:tav>
                                        <p:tav tm="100000">
                                          <p:val>
                                            <p:strVal val="#ppt_h"/>
                                          </p:val>
                                        </p:tav>
                                      </p:tavLst>
                                    </p:anim>
                                    <p:anim calcmode="lin" valueType="num">
                                      <p:cBhvr>
                                        <p:cTn id="81" dur="2000" fill="hold"/>
                                        <p:tgtEl>
                                          <p:spTgt spid="58"/>
                                        </p:tgtEl>
                                        <p:attrNameLst>
                                          <p:attrName>ppt_x</p:attrName>
                                        </p:attrNameLst>
                                      </p:cBhvr>
                                      <p:tavLst>
                                        <p:tav tm="0">
                                          <p:val>
                                            <p:fltVal val="0.5"/>
                                          </p:val>
                                        </p:tav>
                                        <p:tav tm="100000">
                                          <p:val>
                                            <p:strVal val="#ppt_x"/>
                                          </p:val>
                                        </p:tav>
                                      </p:tavLst>
                                    </p:anim>
                                    <p:anim calcmode="lin" valueType="num">
                                      <p:cBhvr>
                                        <p:cTn id="82" dur="2000" fill="hold"/>
                                        <p:tgtEl>
                                          <p:spTgt spid="58"/>
                                        </p:tgtEl>
                                        <p:attrNameLst>
                                          <p:attrName>ppt_y</p:attrName>
                                        </p:attrNameLst>
                                      </p:cBhvr>
                                      <p:tavLst>
                                        <p:tav tm="0">
                                          <p:val>
                                            <p:fltVal val="0.5"/>
                                          </p:val>
                                        </p:tav>
                                        <p:tav tm="100000">
                                          <p:val>
                                            <p:strVal val="#ppt_y"/>
                                          </p:val>
                                        </p:tav>
                                      </p:tavLst>
                                    </p:anim>
                                  </p:childTnLst>
                                </p:cTn>
                              </p:par>
                              <p:par>
                                <p:cTn id="83" presetID="23" presetClass="entr" presetSubtype="528" fill="hold" grpId="0"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p:cTn id="85" dur="2000" fill="hold"/>
                                        <p:tgtEl>
                                          <p:spTgt spid="60"/>
                                        </p:tgtEl>
                                        <p:attrNameLst>
                                          <p:attrName>ppt_w</p:attrName>
                                        </p:attrNameLst>
                                      </p:cBhvr>
                                      <p:tavLst>
                                        <p:tav tm="0">
                                          <p:val>
                                            <p:fltVal val="0"/>
                                          </p:val>
                                        </p:tav>
                                        <p:tav tm="100000">
                                          <p:val>
                                            <p:strVal val="#ppt_w"/>
                                          </p:val>
                                        </p:tav>
                                      </p:tavLst>
                                    </p:anim>
                                    <p:anim calcmode="lin" valueType="num">
                                      <p:cBhvr>
                                        <p:cTn id="86" dur="2000" fill="hold"/>
                                        <p:tgtEl>
                                          <p:spTgt spid="60"/>
                                        </p:tgtEl>
                                        <p:attrNameLst>
                                          <p:attrName>ppt_h</p:attrName>
                                        </p:attrNameLst>
                                      </p:cBhvr>
                                      <p:tavLst>
                                        <p:tav tm="0">
                                          <p:val>
                                            <p:fltVal val="0"/>
                                          </p:val>
                                        </p:tav>
                                        <p:tav tm="100000">
                                          <p:val>
                                            <p:strVal val="#ppt_h"/>
                                          </p:val>
                                        </p:tav>
                                      </p:tavLst>
                                    </p:anim>
                                    <p:anim calcmode="lin" valueType="num">
                                      <p:cBhvr>
                                        <p:cTn id="87" dur="2000" fill="hold"/>
                                        <p:tgtEl>
                                          <p:spTgt spid="60"/>
                                        </p:tgtEl>
                                        <p:attrNameLst>
                                          <p:attrName>ppt_x</p:attrName>
                                        </p:attrNameLst>
                                      </p:cBhvr>
                                      <p:tavLst>
                                        <p:tav tm="0">
                                          <p:val>
                                            <p:fltVal val="0.5"/>
                                          </p:val>
                                        </p:tav>
                                        <p:tav tm="100000">
                                          <p:val>
                                            <p:strVal val="#ppt_x"/>
                                          </p:val>
                                        </p:tav>
                                      </p:tavLst>
                                    </p:anim>
                                    <p:anim calcmode="lin" valueType="num">
                                      <p:cBhvr>
                                        <p:cTn id="88" dur="2000" fill="hold"/>
                                        <p:tgtEl>
                                          <p:spTgt spid="60"/>
                                        </p:tgtEl>
                                        <p:attrNameLst>
                                          <p:attrName>ppt_y</p:attrName>
                                        </p:attrNameLst>
                                      </p:cBhvr>
                                      <p:tavLst>
                                        <p:tav tm="0">
                                          <p:val>
                                            <p:fltVal val="0.5"/>
                                          </p:val>
                                        </p:tav>
                                        <p:tav tm="100000">
                                          <p:val>
                                            <p:strVal val="#ppt_y"/>
                                          </p:val>
                                        </p:tav>
                                      </p:tavLst>
                                    </p:anim>
                                  </p:childTnLst>
                                </p:cTn>
                              </p:par>
                              <p:par>
                                <p:cTn id="89" presetID="23" presetClass="entr" presetSubtype="528" fill="hold" grpId="0" nodeType="with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p:cTn id="91" dur="2000" fill="hold"/>
                                        <p:tgtEl>
                                          <p:spTgt spid="4"/>
                                        </p:tgtEl>
                                        <p:attrNameLst>
                                          <p:attrName>ppt_w</p:attrName>
                                        </p:attrNameLst>
                                      </p:cBhvr>
                                      <p:tavLst>
                                        <p:tav tm="0">
                                          <p:val>
                                            <p:fltVal val="0"/>
                                          </p:val>
                                        </p:tav>
                                        <p:tav tm="100000">
                                          <p:val>
                                            <p:strVal val="#ppt_w"/>
                                          </p:val>
                                        </p:tav>
                                      </p:tavLst>
                                    </p:anim>
                                    <p:anim calcmode="lin" valueType="num">
                                      <p:cBhvr>
                                        <p:cTn id="92" dur="2000" fill="hold"/>
                                        <p:tgtEl>
                                          <p:spTgt spid="4"/>
                                        </p:tgtEl>
                                        <p:attrNameLst>
                                          <p:attrName>ppt_h</p:attrName>
                                        </p:attrNameLst>
                                      </p:cBhvr>
                                      <p:tavLst>
                                        <p:tav tm="0">
                                          <p:val>
                                            <p:fltVal val="0"/>
                                          </p:val>
                                        </p:tav>
                                        <p:tav tm="100000">
                                          <p:val>
                                            <p:strVal val="#ppt_h"/>
                                          </p:val>
                                        </p:tav>
                                      </p:tavLst>
                                    </p:anim>
                                    <p:anim calcmode="lin" valueType="num">
                                      <p:cBhvr>
                                        <p:cTn id="93" dur="2000" fill="hold"/>
                                        <p:tgtEl>
                                          <p:spTgt spid="4"/>
                                        </p:tgtEl>
                                        <p:attrNameLst>
                                          <p:attrName>ppt_x</p:attrName>
                                        </p:attrNameLst>
                                      </p:cBhvr>
                                      <p:tavLst>
                                        <p:tav tm="0">
                                          <p:val>
                                            <p:fltVal val="0.5"/>
                                          </p:val>
                                        </p:tav>
                                        <p:tav tm="100000">
                                          <p:val>
                                            <p:strVal val="#ppt_x"/>
                                          </p:val>
                                        </p:tav>
                                      </p:tavLst>
                                    </p:anim>
                                    <p:anim calcmode="lin" valueType="num">
                                      <p:cBhvr>
                                        <p:cTn id="94" dur="2000" fill="hold"/>
                                        <p:tgtEl>
                                          <p:spTgt spid="4"/>
                                        </p:tgtEl>
                                        <p:attrNameLst>
                                          <p:attrName>ppt_y</p:attrName>
                                        </p:attrNameLst>
                                      </p:cBhvr>
                                      <p:tavLst>
                                        <p:tav tm="0">
                                          <p:val>
                                            <p:fltVal val="0.5"/>
                                          </p:val>
                                        </p:tav>
                                        <p:tav tm="100000">
                                          <p:val>
                                            <p:strVal val="#ppt_y"/>
                                          </p:val>
                                        </p:tav>
                                      </p:tavLst>
                                    </p:anim>
                                  </p:childTnLst>
                                </p:cTn>
                              </p:par>
                              <p:par>
                                <p:cTn id="95" presetID="23" presetClass="entr" presetSubtype="528" fill="hold" grpId="0" nodeType="withEffect">
                                  <p:stCondLst>
                                    <p:cond delay="0"/>
                                  </p:stCondLst>
                                  <p:childTnLst>
                                    <p:set>
                                      <p:cBhvr>
                                        <p:cTn id="96" dur="1" fill="hold">
                                          <p:stCondLst>
                                            <p:cond delay="0"/>
                                          </p:stCondLst>
                                        </p:cTn>
                                        <p:tgtEl>
                                          <p:spTgt spid="5"/>
                                        </p:tgtEl>
                                        <p:attrNameLst>
                                          <p:attrName>style.visibility</p:attrName>
                                        </p:attrNameLst>
                                      </p:cBhvr>
                                      <p:to>
                                        <p:strVal val="visible"/>
                                      </p:to>
                                    </p:set>
                                    <p:anim calcmode="lin" valueType="num">
                                      <p:cBhvr>
                                        <p:cTn id="97" dur="2000" fill="hold"/>
                                        <p:tgtEl>
                                          <p:spTgt spid="5"/>
                                        </p:tgtEl>
                                        <p:attrNameLst>
                                          <p:attrName>ppt_w</p:attrName>
                                        </p:attrNameLst>
                                      </p:cBhvr>
                                      <p:tavLst>
                                        <p:tav tm="0">
                                          <p:val>
                                            <p:fltVal val="0"/>
                                          </p:val>
                                        </p:tav>
                                        <p:tav tm="100000">
                                          <p:val>
                                            <p:strVal val="#ppt_w"/>
                                          </p:val>
                                        </p:tav>
                                      </p:tavLst>
                                    </p:anim>
                                    <p:anim calcmode="lin" valueType="num">
                                      <p:cBhvr>
                                        <p:cTn id="98" dur="2000" fill="hold"/>
                                        <p:tgtEl>
                                          <p:spTgt spid="5"/>
                                        </p:tgtEl>
                                        <p:attrNameLst>
                                          <p:attrName>ppt_h</p:attrName>
                                        </p:attrNameLst>
                                      </p:cBhvr>
                                      <p:tavLst>
                                        <p:tav tm="0">
                                          <p:val>
                                            <p:fltVal val="0"/>
                                          </p:val>
                                        </p:tav>
                                        <p:tav tm="100000">
                                          <p:val>
                                            <p:strVal val="#ppt_h"/>
                                          </p:val>
                                        </p:tav>
                                      </p:tavLst>
                                    </p:anim>
                                    <p:anim calcmode="lin" valueType="num">
                                      <p:cBhvr>
                                        <p:cTn id="99" dur="2000" fill="hold"/>
                                        <p:tgtEl>
                                          <p:spTgt spid="5"/>
                                        </p:tgtEl>
                                        <p:attrNameLst>
                                          <p:attrName>ppt_x</p:attrName>
                                        </p:attrNameLst>
                                      </p:cBhvr>
                                      <p:tavLst>
                                        <p:tav tm="0">
                                          <p:val>
                                            <p:fltVal val="0.5"/>
                                          </p:val>
                                        </p:tav>
                                        <p:tav tm="100000">
                                          <p:val>
                                            <p:strVal val="#ppt_x"/>
                                          </p:val>
                                        </p:tav>
                                      </p:tavLst>
                                    </p:anim>
                                    <p:anim calcmode="lin" valueType="num">
                                      <p:cBhvr>
                                        <p:cTn id="100" dur="2000" fill="hold"/>
                                        <p:tgtEl>
                                          <p:spTgt spid="5"/>
                                        </p:tgtEl>
                                        <p:attrNameLst>
                                          <p:attrName>ppt_y</p:attrName>
                                        </p:attrNameLst>
                                      </p:cBhvr>
                                      <p:tavLst>
                                        <p:tav tm="0">
                                          <p:val>
                                            <p:fltVal val="0.5"/>
                                          </p:val>
                                        </p:tav>
                                        <p:tav tm="100000">
                                          <p:val>
                                            <p:strVal val="#ppt_y"/>
                                          </p:val>
                                        </p:tav>
                                      </p:tavLst>
                                    </p:anim>
                                  </p:childTnLst>
                                </p:cTn>
                              </p:par>
                              <p:par>
                                <p:cTn id="101" presetID="23" presetClass="entr" presetSubtype="528" fill="hold" grpId="0" nodeType="withEffect">
                                  <p:stCondLst>
                                    <p:cond delay="0"/>
                                  </p:stCondLst>
                                  <p:childTnLst>
                                    <p:set>
                                      <p:cBhvr>
                                        <p:cTn id="102" dur="1" fill="hold">
                                          <p:stCondLst>
                                            <p:cond delay="0"/>
                                          </p:stCondLst>
                                        </p:cTn>
                                        <p:tgtEl>
                                          <p:spTgt spid="6"/>
                                        </p:tgtEl>
                                        <p:attrNameLst>
                                          <p:attrName>style.visibility</p:attrName>
                                        </p:attrNameLst>
                                      </p:cBhvr>
                                      <p:to>
                                        <p:strVal val="visible"/>
                                      </p:to>
                                    </p:set>
                                    <p:anim calcmode="lin" valueType="num">
                                      <p:cBhvr>
                                        <p:cTn id="103" dur="2000" fill="hold"/>
                                        <p:tgtEl>
                                          <p:spTgt spid="6"/>
                                        </p:tgtEl>
                                        <p:attrNameLst>
                                          <p:attrName>ppt_w</p:attrName>
                                        </p:attrNameLst>
                                      </p:cBhvr>
                                      <p:tavLst>
                                        <p:tav tm="0">
                                          <p:val>
                                            <p:fltVal val="0"/>
                                          </p:val>
                                        </p:tav>
                                        <p:tav tm="100000">
                                          <p:val>
                                            <p:strVal val="#ppt_w"/>
                                          </p:val>
                                        </p:tav>
                                      </p:tavLst>
                                    </p:anim>
                                    <p:anim calcmode="lin" valueType="num">
                                      <p:cBhvr>
                                        <p:cTn id="104" dur="2000" fill="hold"/>
                                        <p:tgtEl>
                                          <p:spTgt spid="6"/>
                                        </p:tgtEl>
                                        <p:attrNameLst>
                                          <p:attrName>ppt_h</p:attrName>
                                        </p:attrNameLst>
                                      </p:cBhvr>
                                      <p:tavLst>
                                        <p:tav tm="0">
                                          <p:val>
                                            <p:fltVal val="0"/>
                                          </p:val>
                                        </p:tav>
                                        <p:tav tm="100000">
                                          <p:val>
                                            <p:strVal val="#ppt_h"/>
                                          </p:val>
                                        </p:tav>
                                      </p:tavLst>
                                    </p:anim>
                                    <p:anim calcmode="lin" valueType="num">
                                      <p:cBhvr>
                                        <p:cTn id="105" dur="2000" fill="hold"/>
                                        <p:tgtEl>
                                          <p:spTgt spid="6"/>
                                        </p:tgtEl>
                                        <p:attrNameLst>
                                          <p:attrName>ppt_x</p:attrName>
                                        </p:attrNameLst>
                                      </p:cBhvr>
                                      <p:tavLst>
                                        <p:tav tm="0">
                                          <p:val>
                                            <p:fltVal val="0.5"/>
                                          </p:val>
                                        </p:tav>
                                        <p:tav tm="100000">
                                          <p:val>
                                            <p:strVal val="#ppt_x"/>
                                          </p:val>
                                        </p:tav>
                                      </p:tavLst>
                                    </p:anim>
                                    <p:anim calcmode="lin" valueType="num">
                                      <p:cBhvr>
                                        <p:cTn id="106" dur="20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fade">
                                      <p:cBhvr>
                                        <p:cTn id="111" dur="1000"/>
                                        <p:tgtEl>
                                          <p:spTgt spid="7"/>
                                        </p:tgtEl>
                                      </p:cBhvr>
                                    </p:animEffect>
                                    <p:anim calcmode="lin" valueType="num">
                                      <p:cBhvr>
                                        <p:cTn id="112" dur="1000" fill="hold"/>
                                        <p:tgtEl>
                                          <p:spTgt spid="7"/>
                                        </p:tgtEl>
                                        <p:attrNameLst>
                                          <p:attrName>ppt_x</p:attrName>
                                        </p:attrNameLst>
                                      </p:cBhvr>
                                      <p:tavLst>
                                        <p:tav tm="0">
                                          <p:val>
                                            <p:strVal val="#ppt_x"/>
                                          </p:val>
                                        </p:tav>
                                        <p:tav tm="100000">
                                          <p:val>
                                            <p:strVal val="#ppt_x"/>
                                          </p:val>
                                        </p:tav>
                                      </p:tavLst>
                                    </p:anim>
                                    <p:anim calcmode="lin" valueType="num">
                                      <p:cBhvr>
                                        <p:cTn id="113" dur="1000" fill="hold"/>
                                        <p:tgtEl>
                                          <p:spTgt spid="7"/>
                                        </p:tgtEl>
                                        <p:attrNameLst>
                                          <p:attrName>ppt_y</p:attrName>
                                        </p:attrNameLst>
                                      </p:cBhvr>
                                      <p:tavLst>
                                        <p:tav tm="0">
                                          <p:val>
                                            <p:strVal val="#ppt_y+.1"/>
                                          </p:val>
                                        </p:tav>
                                        <p:tav tm="100000">
                                          <p:val>
                                            <p:strVal val="#ppt_y"/>
                                          </p:val>
                                        </p:tav>
                                      </p:tavLst>
                                    </p:anim>
                                  </p:childTnLst>
                                </p:cTn>
                              </p:par>
                              <p:par>
                                <p:cTn id="114" presetID="53" presetClass="entr" presetSubtype="16" fill="hold" grpId="0" nodeType="withEffect">
                                  <p:stCondLst>
                                    <p:cond delay="0"/>
                                  </p:stCondLst>
                                  <p:childTnLst>
                                    <p:set>
                                      <p:cBhvr>
                                        <p:cTn id="115" dur="1" fill="hold">
                                          <p:stCondLst>
                                            <p:cond delay="0"/>
                                          </p:stCondLst>
                                        </p:cTn>
                                        <p:tgtEl>
                                          <p:spTgt spid="8"/>
                                        </p:tgtEl>
                                        <p:attrNameLst>
                                          <p:attrName>style.visibility</p:attrName>
                                        </p:attrNameLst>
                                      </p:cBhvr>
                                      <p:to>
                                        <p:strVal val="visible"/>
                                      </p:to>
                                    </p:set>
                                    <p:anim calcmode="lin" valueType="num">
                                      <p:cBhvr>
                                        <p:cTn id="116" dur="500" fill="hold"/>
                                        <p:tgtEl>
                                          <p:spTgt spid="8"/>
                                        </p:tgtEl>
                                        <p:attrNameLst>
                                          <p:attrName>ppt_w</p:attrName>
                                        </p:attrNameLst>
                                      </p:cBhvr>
                                      <p:tavLst>
                                        <p:tav tm="0">
                                          <p:val>
                                            <p:fltVal val="0"/>
                                          </p:val>
                                        </p:tav>
                                        <p:tav tm="100000">
                                          <p:val>
                                            <p:strVal val="#ppt_w"/>
                                          </p:val>
                                        </p:tav>
                                      </p:tavLst>
                                    </p:anim>
                                    <p:anim calcmode="lin" valueType="num">
                                      <p:cBhvr>
                                        <p:cTn id="117" dur="500" fill="hold"/>
                                        <p:tgtEl>
                                          <p:spTgt spid="8"/>
                                        </p:tgtEl>
                                        <p:attrNameLst>
                                          <p:attrName>ppt_h</p:attrName>
                                        </p:attrNameLst>
                                      </p:cBhvr>
                                      <p:tavLst>
                                        <p:tav tm="0">
                                          <p:val>
                                            <p:fltVal val="0"/>
                                          </p:val>
                                        </p:tav>
                                        <p:tav tm="100000">
                                          <p:val>
                                            <p:strVal val="#ppt_h"/>
                                          </p:val>
                                        </p:tav>
                                      </p:tavLst>
                                    </p:anim>
                                    <p:animEffect transition="in" filter="fade">
                                      <p:cBhvr>
                                        <p:cTn id="1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48" grpId="0"/>
      <p:bldP spid="49" grpId="0" bldLvl="0" animBg="1"/>
      <p:bldP spid="52" grpId="0" bldLvl="0" animBg="1"/>
      <p:bldP spid="53" grpId="0" bldLvl="0" animBg="1"/>
      <p:bldP spid="54" grpId="0" bldLvl="0" animBg="1"/>
      <p:bldP spid="58" grpId="0"/>
      <p:bldP spid="60" grpId="0" bldLvl="0" animBg="1"/>
      <p:bldP spid="4" grpId="0"/>
      <p:bldP spid="5" grpId="0"/>
      <p:bldP spid="6" grpId="0"/>
      <p:bldP spid="7" grpId="0"/>
      <p:bldP spid="8"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15" name="FLYING IMPRESSION FID FEIZHAO    qq:1964271550"/>
          <p:cNvSpPr/>
          <p:nvPr/>
        </p:nvSpPr>
        <p:spPr>
          <a:xfrm>
            <a:off x="-999209" y="516262"/>
            <a:ext cx="6506695" cy="6506695"/>
          </a:xfrm>
          <a:prstGeom prst="blockArc">
            <a:avLst>
              <a:gd name="adj1" fmla="val 18900000"/>
              <a:gd name="adj2" fmla="val 2700000"/>
              <a:gd name="adj3" fmla="val 393"/>
            </a:avLst>
          </a:prstGeom>
          <a:ln w="38100">
            <a:solidFill>
              <a:srgbClr val="364555"/>
            </a:solidFill>
          </a:ln>
        </p:spPr>
        <p:style>
          <a:lnRef idx="2">
            <a:scrgbClr r="0" g="0" b="0"/>
          </a:lnRef>
          <a:fillRef idx="0">
            <a:schemeClr val="accent3">
              <a:tint val="90000"/>
              <a:hueOff val="0"/>
              <a:satOff val="0"/>
              <a:lumOff val="0"/>
              <a:alphaOff val="0"/>
            </a:schemeClr>
          </a:fillRef>
          <a:effectRef idx="0">
            <a:schemeClr val="accent3">
              <a:tint val="90000"/>
              <a:hueOff val="0"/>
              <a:satOff val="0"/>
              <a:lumOff val="0"/>
              <a:alphaOff val="0"/>
            </a:schemeClr>
          </a:effectRef>
          <a:fontRef idx="minor">
            <a:schemeClr val="tx1">
              <a:hueOff val="0"/>
              <a:satOff val="0"/>
              <a:lumOff val="0"/>
              <a:alphaOff val="0"/>
            </a:schemeClr>
          </a:fontRef>
        </p:style>
      </p:sp>
      <p:grpSp>
        <p:nvGrpSpPr>
          <p:cNvPr id="2" name="FLYING IMPRESSION FID FEIZHAO    qq:1964271550"/>
          <p:cNvGrpSpPr/>
          <p:nvPr/>
        </p:nvGrpSpPr>
        <p:grpSpPr>
          <a:xfrm>
            <a:off x="4486374" y="1194744"/>
            <a:ext cx="5598583" cy="1021112"/>
            <a:chOff x="4527649" y="1472239"/>
            <a:chExt cx="5598583" cy="1021112"/>
          </a:xfrm>
        </p:grpSpPr>
        <p:sp>
          <p:nvSpPr>
            <p:cNvPr id="16" name="FLYING IMPRESSION FID FEIZHAO    qq:1964271550"/>
            <p:cNvSpPr/>
            <p:nvPr/>
          </p:nvSpPr>
          <p:spPr>
            <a:xfrm>
              <a:off x="5242970" y="1574334"/>
              <a:ext cx="4883262" cy="816889"/>
            </a:xfrm>
            <a:prstGeom prst="homePlate">
              <a:avLst/>
            </a:prstGeom>
            <a:gradFill>
              <a:gsLst>
                <a:gs pos="0">
                  <a:srgbClr val="FE4444"/>
                </a:gs>
                <a:gs pos="100000">
                  <a:srgbClr val="832B2B"/>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7" name="FLYING IMPRESSION FID FEIZHAO    qq:1964271550"/>
            <p:cNvSpPr/>
            <p:nvPr/>
          </p:nvSpPr>
          <p:spPr>
            <a:xfrm>
              <a:off x="4527649" y="1472239"/>
              <a:ext cx="1021112" cy="1021112"/>
            </a:xfrm>
            <a:prstGeom prst="ellipse">
              <a:avLst/>
            </a:prstGeom>
            <a:solidFill>
              <a:srgbClr val="ECEFF1"/>
            </a:solidFill>
            <a:ln w="57150">
              <a:solidFill>
                <a:srgbClr val="EB5F56"/>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7" name="FLYING IMPRESSION FID FEIZHAO    qq:1964271550"/>
            <p:cNvSpPr txBox="1"/>
            <p:nvPr/>
          </p:nvSpPr>
          <p:spPr>
            <a:xfrm>
              <a:off x="4661187" y="1621782"/>
              <a:ext cx="754036" cy="768350"/>
            </a:xfrm>
            <a:prstGeom prst="rect">
              <a:avLst/>
            </a:prstGeom>
            <a:noFill/>
          </p:spPr>
          <p:txBody>
            <a:bodyPr wrap="square" rtlCol="0">
              <a:spAutoFit/>
            </a:bodyPr>
            <a:lstStyle/>
            <a:p>
              <a:pPr algn="ctr"/>
              <a:r>
                <a:rPr lang="en-US" altLang="zh-CN" sz="4400" b="1" dirty="0">
                  <a:solidFill>
                    <a:srgbClr val="EB5F56"/>
                  </a:solidFill>
                  <a:latin typeface="微软雅黑" panose="020B0503020204020204" pitchFamily="34" charset="-122"/>
                  <a:ea typeface="微软雅黑" panose="020B0503020204020204" pitchFamily="34" charset="-122"/>
                </a:rPr>
                <a:t>1</a:t>
              </a:r>
            </a:p>
          </p:txBody>
        </p:sp>
        <p:sp>
          <p:nvSpPr>
            <p:cNvPr id="28" name="FLYING IMPRESSION FID FEIZHAO    qq:1964271550"/>
            <p:cNvSpPr txBox="1"/>
            <p:nvPr/>
          </p:nvSpPr>
          <p:spPr>
            <a:xfrm>
              <a:off x="5722509" y="1598750"/>
              <a:ext cx="3792293" cy="690880"/>
            </a:xfrm>
            <a:prstGeom prst="rect">
              <a:avLst/>
            </a:prstGeom>
            <a:noFill/>
          </p:spPr>
          <p:txBody>
            <a:bodyPr wrap="square" rtlCol="0">
              <a:spAutoFit/>
            </a:bodyPr>
            <a:lstStyle/>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高级</a:t>
              </a:r>
              <a:r>
                <a:rPr lang="en-US" altLang="zh-CN" dirty="0">
                  <a:solidFill>
                    <a:schemeClr val="bg1"/>
                  </a:solidFill>
                  <a:latin typeface="微软雅黑" panose="020B0503020204020204" pitchFamily="34" charset="-122"/>
                  <a:ea typeface="微软雅黑" panose="020B0503020204020204" pitchFamily="34" charset="-122"/>
                </a:rPr>
                <a:t>UI</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1.5</a:t>
              </a:r>
              <a:r>
                <a:rPr lang="zh-CN" altLang="en-US" sz="1200" dirty="0">
                  <a:solidFill>
                    <a:schemeClr val="bg1"/>
                  </a:solidFill>
                  <a:latin typeface="微软雅黑" panose="020B0503020204020204" pitchFamily="34" charset="-122"/>
                  <a:ea typeface="微软雅黑" panose="020B0503020204020204" pitchFamily="34" charset="-122"/>
                </a:rPr>
                <a:t>月</a:t>
              </a:r>
            </a:p>
          </p:txBody>
        </p:sp>
      </p:grpSp>
      <p:grpSp>
        <p:nvGrpSpPr>
          <p:cNvPr id="3" name="FLYING IMPRESSION FID FEIZHAO    qq:1964271550"/>
          <p:cNvGrpSpPr/>
          <p:nvPr/>
        </p:nvGrpSpPr>
        <p:grpSpPr>
          <a:xfrm>
            <a:off x="4958928" y="2552951"/>
            <a:ext cx="5598583" cy="1021112"/>
            <a:chOff x="4990678" y="3085716"/>
            <a:chExt cx="5598583" cy="1021112"/>
          </a:xfrm>
        </p:grpSpPr>
        <p:sp>
          <p:nvSpPr>
            <p:cNvPr id="18" name="FLYING IMPRESSION FID FEIZHAO    qq:1964271550"/>
            <p:cNvSpPr/>
            <p:nvPr/>
          </p:nvSpPr>
          <p:spPr>
            <a:xfrm>
              <a:off x="5705999" y="3187811"/>
              <a:ext cx="4883262" cy="816889"/>
            </a:xfrm>
            <a:prstGeom prst="homePlate">
              <a:avLst/>
            </a:prstGeom>
            <a:gradFill>
              <a:gsLst>
                <a:gs pos="0">
                  <a:srgbClr val="007BD3"/>
                </a:gs>
                <a:gs pos="100000">
                  <a:srgbClr val="034373"/>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9" name="FLYING IMPRESSION FID FEIZHAO    qq:1964271550"/>
            <p:cNvSpPr/>
            <p:nvPr/>
          </p:nvSpPr>
          <p:spPr>
            <a:xfrm>
              <a:off x="4990678" y="3085716"/>
              <a:ext cx="1021112" cy="1021112"/>
            </a:xfrm>
            <a:prstGeom prst="ellipse">
              <a:avLst/>
            </a:prstGeom>
            <a:solidFill>
              <a:srgbClr val="ECEFF1"/>
            </a:solidFill>
            <a:ln w="57150">
              <a:solidFill>
                <a:srgbClr val="0070C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1" name="FLYING IMPRESSION FID FEIZHAO    qq:1964271550"/>
            <p:cNvSpPr txBox="1"/>
            <p:nvPr/>
          </p:nvSpPr>
          <p:spPr>
            <a:xfrm>
              <a:off x="5124216" y="3235259"/>
              <a:ext cx="754036" cy="768350"/>
            </a:xfrm>
            <a:prstGeom prst="rect">
              <a:avLst/>
            </a:prstGeom>
            <a:noFill/>
          </p:spPr>
          <p:txBody>
            <a:bodyPr wrap="square" rtlCol="0">
              <a:spAutoFit/>
            </a:bodyPr>
            <a:lstStyle/>
            <a:p>
              <a:pPr algn="ctr"/>
              <a:r>
                <a:rPr lang="en-US" altLang="zh-CN" sz="4400" b="1" dirty="0">
                  <a:solidFill>
                    <a:srgbClr val="0070C0"/>
                  </a:solidFill>
                  <a:latin typeface="微软雅黑" panose="020B0503020204020204" pitchFamily="34" charset="-122"/>
                  <a:ea typeface="微软雅黑" panose="020B0503020204020204" pitchFamily="34" charset="-122"/>
                </a:rPr>
                <a:t>2</a:t>
              </a:r>
            </a:p>
          </p:txBody>
        </p:sp>
      </p:grpSp>
      <p:grpSp>
        <p:nvGrpSpPr>
          <p:cNvPr id="4" name="FLYING IMPRESSION FID FEIZHAO    qq:1964271550"/>
          <p:cNvGrpSpPr/>
          <p:nvPr/>
        </p:nvGrpSpPr>
        <p:grpSpPr>
          <a:xfrm>
            <a:off x="4890869" y="4001328"/>
            <a:ext cx="5598583" cy="1021112"/>
            <a:chOff x="4527649" y="4699193"/>
            <a:chExt cx="5598583" cy="1021112"/>
          </a:xfrm>
        </p:grpSpPr>
        <p:sp>
          <p:nvSpPr>
            <p:cNvPr id="25" name="FLYING IMPRESSION FID FEIZHAO    qq:1964271550"/>
            <p:cNvSpPr/>
            <p:nvPr/>
          </p:nvSpPr>
          <p:spPr>
            <a:xfrm>
              <a:off x="5242970" y="4801288"/>
              <a:ext cx="4883262" cy="816889"/>
            </a:xfrm>
            <a:prstGeom prst="homePlate">
              <a:avLst/>
            </a:prstGeom>
            <a:gradFill>
              <a:gsLst>
                <a:gs pos="0">
                  <a:srgbClr val="FECF40"/>
                </a:gs>
                <a:gs pos="100000">
                  <a:srgbClr val="846C21"/>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6" name="FLYING IMPRESSION FID FEIZHAO    qq:1964271550"/>
            <p:cNvSpPr/>
            <p:nvPr/>
          </p:nvSpPr>
          <p:spPr>
            <a:xfrm>
              <a:off x="4527649" y="4699193"/>
              <a:ext cx="1021112" cy="1021112"/>
            </a:xfrm>
            <a:prstGeom prst="ellipse">
              <a:avLst/>
            </a:prstGeom>
            <a:solidFill>
              <a:srgbClr val="ECEFF1"/>
            </a:solidFill>
            <a:ln w="57150">
              <a:solidFill>
                <a:srgbClr val="FCB03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3" name="FLYING IMPRESSION FID FEIZHAO    qq:1964271550"/>
            <p:cNvSpPr txBox="1"/>
            <p:nvPr/>
          </p:nvSpPr>
          <p:spPr>
            <a:xfrm>
              <a:off x="4661912" y="4825011"/>
              <a:ext cx="754036" cy="768350"/>
            </a:xfrm>
            <a:prstGeom prst="rect">
              <a:avLst/>
            </a:prstGeom>
            <a:noFill/>
          </p:spPr>
          <p:txBody>
            <a:bodyPr wrap="square" rtlCol="0">
              <a:spAutoFit/>
            </a:bodyPr>
            <a:lstStyle/>
            <a:p>
              <a:pPr algn="ctr"/>
              <a:r>
                <a:rPr lang="en-US" altLang="zh-CN" sz="4400" b="1" dirty="0">
                  <a:solidFill>
                    <a:srgbClr val="FCB030"/>
                  </a:solidFill>
                  <a:latin typeface="微软雅黑" panose="020B0503020204020204" pitchFamily="34" charset="-122"/>
                  <a:ea typeface="微软雅黑" panose="020B0503020204020204" pitchFamily="34" charset="-122"/>
                </a:rPr>
                <a:t>3</a:t>
              </a:r>
            </a:p>
          </p:txBody>
        </p:sp>
      </p:grpSp>
      <p:sp>
        <p:nvSpPr>
          <p:cNvPr id="41" name="FLYING IMPRESSION FID FEIZHAO    qq:1964271550"/>
          <p:cNvSpPr txBox="1"/>
          <p:nvPr/>
        </p:nvSpPr>
        <p:spPr>
          <a:xfrm>
            <a:off x="643255" y="3462020"/>
            <a:ext cx="4011295" cy="645160"/>
          </a:xfrm>
          <a:prstGeom prst="rect">
            <a:avLst/>
          </a:prstGeom>
          <a:noFill/>
        </p:spPr>
        <p:txBody>
          <a:bodyPr wrap="square" rtlCol="0">
            <a:spAutoFit/>
          </a:bodyPr>
          <a:lstStyle/>
          <a:p>
            <a:pPr algn="ctr"/>
            <a:r>
              <a:rPr lang="en-US" altLang="zh-CN" sz="3600" b="1" dirty="0">
                <a:solidFill>
                  <a:srgbClr val="364555"/>
                </a:solidFill>
                <a:latin typeface="微软雅黑" panose="020B0503020204020204" pitchFamily="34" charset="-122"/>
                <a:ea typeface="微软雅黑" panose="020B0503020204020204" pitchFamily="34" charset="-122"/>
              </a:rPr>
              <a:t>Android</a:t>
            </a:r>
            <a:r>
              <a:rPr lang="zh-CN" altLang="zh-CN" sz="3600" b="1" dirty="0">
                <a:solidFill>
                  <a:srgbClr val="364555"/>
                </a:solidFill>
                <a:latin typeface="微软雅黑" panose="020B0503020204020204" pitchFamily="34" charset="-122"/>
                <a:ea typeface="微软雅黑" panose="020B0503020204020204" pitchFamily="34" charset="-122"/>
              </a:rPr>
              <a:t>学习</a:t>
            </a:r>
            <a:r>
              <a:rPr lang="zh-CN" altLang="en-US" sz="3600" b="1" dirty="0">
                <a:solidFill>
                  <a:srgbClr val="364555"/>
                </a:solidFill>
                <a:latin typeface="微软雅黑" panose="020B0503020204020204" pitchFamily="34" charset="-122"/>
                <a:ea typeface="微软雅黑" panose="020B0503020204020204" pitchFamily="34" charset="-122"/>
              </a:rPr>
              <a:t>周期</a:t>
            </a:r>
          </a:p>
        </p:txBody>
      </p:sp>
      <p:sp>
        <p:nvSpPr>
          <p:cNvPr id="42"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LYING IMPRESSION FID FEIZHAO    qq:1964271550"/>
          <p:cNvSpPr txBox="1"/>
          <p:nvPr/>
        </p:nvSpPr>
        <p:spPr>
          <a:xfrm>
            <a:off x="6194949" y="2699840"/>
            <a:ext cx="3792293" cy="690880"/>
          </a:xfrm>
          <a:prstGeom prst="rect">
            <a:avLst/>
          </a:prstGeom>
          <a:noFill/>
        </p:spPr>
        <p:txBody>
          <a:bodyPr wrap="square" rtlCol="0">
            <a:spAutoFit/>
          </a:bodyPr>
          <a:lstStyle/>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高级架构</a:t>
            </a: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月</a:t>
            </a:r>
          </a:p>
        </p:txBody>
      </p:sp>
      <p:sp>
        <p:nvSpPr>
          <p:cNvPr id="8" name="FLYING IMPRESSION FID FEIZHAO    qq:1964271550"/>
          <p:cNvSpPr txBox="1"/>
          <p:nvPr/>
        </p:nvSpPr>
        <p:spPr>
          <a:xfrm>
            <a:off x="6102239" y="4157800"/>
            <a:ext cx="3792293" cy="690880"/>
          </a:xfrm>
          <a:prstGeom prst="rect">
            <a:avLst/>
          </a:prstGeom>
          <a:noFill/>
        </p:spPr>
        <p:txBody>
          <a:bodyPr wrap="square" rtlCol="0">
            <a:spAutoFit/>
          </a:bodyPr>
          <a:lstStyle/>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 NDK</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月</a:t>
            </a:r>
          </a:p>
        </p:txBody>
      </p:sp>
      <p:grpSp>
        <p:nvGrpSpPr>
          <p:cNvPr id="9" name="FLYING IMPRESSION FID FEIZHAO    qq:1964271550"/>
          <p:cNvGrpSpPr/>
          <p:nvPr/>
        </p:nvGrpSpPr>
        <p:grpSpPr>
          <a:xfrm>
            <a:off x="4424144" y="5363403"/>
            <a:ext cx="5535083" cy="1021112"/>
            <a:chOff x="4591149" y="4699193"/>
            <a:chExt cx="5535083" cy="1021112"/>
          </a:xfrm>
        </p:grpSpPr>
        <p:sp>
          <p:nvSpPr>
            <p:cNvPr id="10" name="FLYING IMPRESSION FID FEIZHAO    qq:1964271550"/>
            <p:cNvSpPr/>
            <p:nvPr/>
          </p:nvSpPr>
          <p:spPr>
            <a:xfrm>
              <a:off x="5242970" y="4801288"/>
              <a:ext cx="4883262" cy="816889"/>
            </a:xfrm>
            <a:prstGeom prst="homePlate">
              <a:avLst/>
            </a:prstGeom>
            <a:gradFill>
              <a:gsLst>
                <a:gs pos="0">
                  <a:srgbClr val="14CD68"/>
                </a:gs>
                <a:gs pos="100000">
                  <a:srgbClr val="0B6E38"/>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LYING IMPRESSION FID FEIZHAO    qq:1964271550"/>
            <p:cNvSpPr/>
            <p:nvPr/>
          </p:nvSpPr>
          <p:spPr>
            <a:xfrm>
              <a:off x="4591149" y="4699193"/>
              <a:ext cx="1021112" cy="1021112"/>
            </a:xfrm>
            <a:prstGeom prst="ellipse">
              <a:avLst/>
            </a:prstGeom>
            <a:solidFill>
              <a:srgbClr val="ECEFF1"/>
            </a:solidFill>
            <a:ln w="57150">
              <a:solidFill>
                <a:schemeClr val="accent6"/>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2" name="FLYING IMPRESSION FID FEIZHAO    qq:1964271550"/>
            <p:cNvSpPr txBox="1"/>
            <p:nvPr/>
          </p:nvSpPr>
          <p:spPr>
            <a:xfrm>
              <a:off x="4694932" y="4825011"/>
              <a:ext cx="754036" cy="768350"/>
            </a:xfrm>
            <a:prstGeom prst="rect">
              <a:avLst/>
            </a:prstGeom>
            <a:noFill/>
          </p:spPr>
          <p:txBody>
            <a:bodyPr wrap="square" rtlCol="0">
              <a:spAutoFit/>
            </a:bodyPr>
            <a:lstStyle/>
            <a:p>
              <a:pPr algn="ctr"/>
              <a:r>
                <a:rPr lang="en-US" altLang="zh-CN" sz="44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rPr>
                <a:t>4</a:t>
              </a:r>
            </a:p>
          </p:txBody>
        </p:sp>
      </p:grpSp>
      <p:sp>
        <p:nvSpPr>
          <p:cNvPr id="13" name="FLYING IMPRESSION FID FEIZHAO    qq:1964271550"/>
          <p:cNvSpPr txBox="1"/>
          <p:nvPr/>
        </p:nvSpPr>
        <p:spPr>
          <a:xfrm>
            <a:off x="5729494" y="5511620"/>
            <a:ext cx="3792293" cy="690880"/>
          </a:xfrm>
          <a:prstGeom prst="rect">
            <a:avLst/>
          </a:prstGeom>
          <a:noFill/>
        </p:spPr>
        <p:txBody>
          <a:bodyPr wrap="square" rtlCol="0">
            <a:spAutoFit/>
          </a:bodyPr>
          <a:lstStyle/>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性能优化</a:t>
            </a: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1.5</a:t>
            </a:r>
            <a:r>
              <a:rPr lang="zh-CN" altLang="en-US" sz="1200" dirty="0">
                <a:solidFill>
                  <a:schemeClr val="bg1"/>
                </a:solidFill>
                <a:latin typeface="微软雅黑" panose="020B0503020204020204" pitchFamily="34" charset="-122"/>
                <a:ea typeface="微软雅黑" panose="020B0503020204020204" pitchFamily="34" charset="-122"/>
              </a:rPr>
              <a:t>月</a:t>
            </a:r>
          </a:p>
        </p:txBody>
      </p:sp>
      <p:sp>
        <p:nvSpPr>
          <p:cNvPr id="14" name="FLYING IMPRESSION FID FEIZHAO    qq:1964271550"/>
          <p:cNvSpPr txBox="1"/>
          <p:nvPr/>
        </p:nvSpPr>
        <p:spPr>
          <a:xfrm>
            <a:off x="188783" y="218"/>
            <a:ext cx="6888480" cy="829945"/>
          </a:xfrm>
          <a:prstGeom prst="rect">
            <a:avLst/>
          </a:prstGeom>
          <a:noFill/>
        </p:spPr>
        <p:txBody>
          <a:bodyPr wrap="none" rtlCol="0">
            <a:spAutoFit/>
          </a:bodyPr>
          <a:lstStyle/>
          <a:p>
            <a:r>
              <a:rPr lang="en-US" altLang="zh-CN" sz="4800" dirty="0">
                <a:solidFill>
                  <a:srgbClr val="EB5F56"/>
                </a:solidFill>
                <a:latin typeface="微软雅黑" panose="020B0503020204020204" pitchFamily="34" charset="-122"/>
                <a:ea typeface="微软雅黑" panose="020B0503020204020204" pitchFamily="34" charset="-122"/>
              </a:rPr>
              <a:t>“</a:t>
            </a:r>
            <a:r>
              <a:rPr lang="zh-CN" altLang="en-US" sz="4800" dirty="0">
                <a:solidFill>
                  <a:srgbClr val="EB5F56"/>
                </a:solidFill>
                <a:latin typeface="微软雅黑" panose="020B0503020204020204" pitchFamily="34" charset="-122"/>
                <a:ea typeface="微软雅黑" panose="020B0503020204020204" pitchFamily="34" charset="-122"/>
              </a:rPr>
              <a:t>技术基础</a:t>
            </a:r>
            <a:r>
              <a:rPr lang="en-US" altLang="zh-CN" sz="4800" dirty="0">
                <a:solidFill>
                  <a:srgbClr val="EB5F56"/>
                </a:solidFill>
                <a:latin typeface="微软雅黑" panose="020B0503020204020204" pitchFamily="34" charset="-122"/>
                <a:ea typeface="微软雅黑" panose="020B0503020204020204" pitchFamily="34" charset="-122"/>
              </a:rPr>
              <a:t>”</a:t>
            </a:r>
            <a:r>
              <a:rPr lang="zh-CN" altLang="en-US" sz="4800" dirty="0">
                <a:solidFill>
                  <a:srgbClr val="EB5F56"/>
                </a:solidFill>
                <a:latin typeface="微软雅黑" panose="020B0503020204020204" pitchFamily="34" charset="-122"/>
                <a:ea typeface="微软雅黑" panose="020B0503020204020204" pitchFamily="34" charset="-122"/>
              </a:rPr>
              <a:t>多久能破？</a:t>
            </a:r>
          </a:p>
        </p:txBody>
      </p:sp>
      <p:sp>
        <p:nvSpPr>
          <p:cNvPr id="53" name="FLYING IMPRESSION FID FEIZHAO    qq:1964271550"/>
          <p:cNvSpPr txBox="1"/>
          <p:nvPr/>
        </p:nvSpPr>
        <p:spPr>
          <a:xfrm>
            <a:off x="274955" y="6509385"/>
            <a:ext cx="9619615" cy="291465"/>
          </a:xfrm>
          <a:prstGeom prst="rect">
            <a:avLst/>
          </a:prstGeom>
          <a:noFill/>
          <a:effectLst/>
        </p:spPr>
        <p:txBody>
          <a:bodyPr wrap="square" rtlCol="0">
            <a:spAutoFit/>
            <a:scene3d>
              <a:camera prst="orthographicFront"/>
              <a:lightRig rig="threePt" dir="t"/>
            </a:scene3d>
          </a:bodyPr>
          <a:lstStyle/>
          <a:p>
            <a:pPr>
              <a:lnSpc>
                <a:spcPct val="130000"/>
              </a:lnSpc>
            </a:pP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学完本高级课程未加薪</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5k</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，全额退费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0-#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4"/>
                                        </p:tgtEl>
                                      </p:cBhvr>
                                    </p:animEffect>
                                    <p:animScale>
                                      <p:cBhvr>
                                        <p:cTn id="42" dur="250" autoRev="1" fill="hold"/>
                                        <p:tgtEl>
                                          <p:spTgt spid="4"/>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9"/>
                                        </p:tgtEl>
                                      </p:cBhvr>
                                    </p:animEffect>
                                    <p:animScale>
                                      <p:cBhvr>
                                        <p:cTn id="51" dur="250" autoRev="1" fill="hold"/>
                                        <p:tgtEl>
                                          <p:spTgt spid="9"/>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4" grpId="0"/>
      <p:bldP spid="53"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LYING IMPRESSION FID FEIZHAO    qq:1964271550"/>
          <p:cNvSpPr/>
          <p:nvPr/>
        </p:nvSpPr>
        <p:spPr bwMode="auto">
          <a:xfrm flipV="1">
            <a:off x="660" y="5572969"/>
            <a:ext cx="1253899" cy="1284656"/>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2" name="FLYING IMPRESSION FID FEIZHAO    qq:1964271550"/>
          <p:cNvSpPr/>
          <p:nvPr/>
        </p:nvSpPr>
        <p:spPr bwMode="auto">
          <a:xfrm flipV="1">
            <a:off x="660" y="4180780"/>
            <a:ext cx="1253899" cy="1284656"/>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3" name="FLYING IMPRESSION FID FEIZHAO    qq:1964271550"/>
          <p:cNvSpPr/>
          <p:nvPr/>
        </p:nvSpPr>
        <p:spPr bwMode="auto">
          <a:xfrm flipV="1">
            <a:off x="660" y="2786669"/>
            <a:ext cx="1253899" cy="1284656"/>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4" name="FLYING IMPRESSION FID FEIZHAO    qq:1964271550"/>
          <p:cNvSpPr/>
          <p:nvPr/>
        </p:nvSpPr>
        <p:spPr bwMode="auto">
          <a:xfrm flipV="1">
            <a:off x="660" y="1392559"/>
            <a:ext cx="1253899" cy="1284656"/>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5" name="FLYING IMPRESSION FID FEIZHAO    qq:1964271550"/>
          <p:cNvSpPr/>
          <p:nvPr/>
        </p:nvSpPr>
        <p:spPr bwMode="auto">
          <a:xfrm flipV="1">
            <a:off x="660" y="372"/>
            <a:ext cx="1253899" cy="128273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6" name="FLYING IMPRESSION FID FEIZHAO    qq:1964271550"/>
          <p:cNvSpPr/>
          <p:nvPr/>
        </p:nvSpPr>
        <p:spPr bwMode="auto">
          <a:xfrm flipV="1">
            <a:off x="11825619" y="5572969"/>
            <a:ext cx="365721" cy="1284656"/>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7" name="FLYING IMPRESSION FID FEIZHAO    qq:1964271550"/>
          <p:cNvSpPr/>
          <p:nvPr/>
        </p:nvSpPr>
        <p:spPr bwMode="auto">
          <a:xfrm flipV="1">
            <a:off x="11825619" y="4180780"/>
            <a:ext cx="365721" cy="1284656"/>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8" name="FLYING IMPRESSION FID FEIZHAO    qq:1964271550"/>
          <p:cNvSpPr/>
          <p:nvPr/>
        </p:nvSpPr>
        <p:spPr bwMode="auto">
          <a:xfrm flipV="1">
            <a:off x="11825619" y="2786669"/>
            <a:ext cx="365721" cy="1284656"/>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9" name="FLYING IMPRESSION FID FEIZHAO    qq:1964271550"/>
          <p:cNvSpPr/>
          <p:nvPr/>
        </p:nvSpPr>
        <p:spPr bwMode="auto">
          <a:xfrm flipV="1">
            <a:off x="11825619" y="1392559"/>
            <a:ext cx="365721" cy="1284656"/>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50" name="FLYING IMPRESSION FID FEIZHAO    qq:1964271550"/>
          <p:cNvSpPr/>
          <p:nvPr/>
        </p:nvSpPr>
        <p:spPr bwMode="auto">
          <a:xfrm flipV="1">
            <a:off x="11825619" y="372"/>
            <a:ext cx="365721" cy="128273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14" name="FLYING IMPRESSION FID FEIZHAO    qq:1964271550"/>
          <p:cNvSpPr txBox="1"/>
          <p:nvPr/>
        </p:nvSpPr>
        <p:spPr>
          <a:xfrm>
            <a:off x="1254839" y="590"/>
            <a:ext cx="4556055" cy="830868"/>
          </a:xfrm>
          <a:prstGeom prst="rect">
            <a:avLst/>
          </a:prstGeom>
          <a:noFill/>
        </p:spPr>
        <p:txBody>
          <a:bodyPr wrap="none" rtlCol="0">
            <a:spAutoFit/>
          </a:bodyPr>
          <a:lstStyle/>
          <a:p>
            <a:r>
              <a:rPr lang="en-US" altLang="zh-CN" sz="4799" dirty="0">
                <a:solidFill>
                  <a:srgbClr val="EB5F56"/>
                </a:solidFill>
                <a:latin typeface="微软雅黑" panose="020B0503020204020204" pitchFamily="34" charset="-122"/>
                <a:ea typeface="微软雅黑" panose="020B0503020204020204" pitchFamily="34" charset="-122"/>
              </a:rPr>
              <a:t>Binder</a:t>
            </a:r>
            <a:r>
              <a:rPr lang="zh-CN" altLang="en-US" sz="4799" dirty="0">
                <a:solidFill>
                  <a:srgbClr val="EB5F56"/>
                </a:solidFill>
                <a:latin typeface="微软雅黑" panose="020B0503020204020204" pitchFamily="34" charset="-122"/>
                <a:ea typeface="微软雅黑" panose="020B0503020204020204" pitchFamily="34" charset="-122"/>
              </a:rPr>
              <a:t>专享活动</a:t>
            </a:r>
          </a:p>
        </p:txBody>
      </p:sp>
      <p:sp>
        <p:nvSpPr>
          <p:cNvPr id="4" name="文本框 3"/>
          <p:cNvSpPr txBox="1"/>
          <p:nvPr/>
        </p:nvSpPr>
        <p:spPr>
          <a:xfrm>
            <a:off x="8413499" y="4850612"/>
            <a:ext cx="3050835" cy="369204"/>
          </a:xfrm>
          <a:prstGeom prst="rect">
            <a:avLst/>
          </a:prstGeom>
          <a:noFill/>
        </p:spPr>
        <p:txBody>
          <a:bodyPr wrap="none" rtlCol="0">
            <a:spAutoFit/>
          </a:bodyPr>
          <a:lstStyle/>
          <a:p>
            <a:r>
              <a:rPr lang="zh-CN" altLang="en-US" sz="1799" dirty="0" smtClean="0"/>
              <a:t>叮当老师</a:t>
            </a:r>
            <a:r>
              <a:rPr lang="zh-CN" altLang="en-US" sz="1799" dirty="0"/>
              <a:t>的</a:t>
            </a:r>
            <a:r>
              <a:rPr lang="en-US" altLang="zh-CN" sz="1799" dirty="0"/>
              <a:t>QQ</a:t>
            </a:r>
            <a:r>
              <a:rPr lang="zh-CN" altLang="en-US" sz="1799" dirty="0"/>
              <a:t>：</a:t>
            </a:r>
            <a:r>
              <a:rPr lang="en-US" altLang="zh-CN" sz="1799" dirty="0"/>
              <a:t>1979846055</a:t>
            </a:r>
          </a:p>
        </p:txBody>
      </p:sp>
      <p:pic>
        <p:nvPicPr>
          <p:cNvPr id="17" name="图片 16" descr="叮当老师"/>
          <p:cNvPicPr>
            <a:picLocks noChangeAspect="1"/>
          </p:cNvPicPr>
          <p:nvPr/>
        </p:nvPicPr>
        <p:blipFill>
          <a:blip r:embed="rId3"/>
          <a:stretch>
            <a:fillRect/>
          </a:stretch>
        </p:blipFill>
        <p:spPr>
          <a:xfrm>
            <a:off x="7833144" y="1392559"/>
            <a:ext cx="2857500" cy="28575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2365" y="751780"/>
            <a:ext cx="4915793" cy="6858000"/>
          </a:xfrm>
          <a:prstGeom prst="rect">
            <a:avLst/>
          </a:prstGeom>
        </p:spPr>
      </p:pic>
    </p:spTree>
    <p:extLst>
      <p:ext uri="{BB962C8B-B14F-4D97-AF65-F5344CB8AC3E}">
        <p14:creationId xmlns:p14="http://schemas.microsoft.com/office/powerpoint/2010/main" val="2982905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LYING IMPRESSION FID FEIZHAO    qq:1964271550"/>
          <p:cNvSpPr/>
          <p:nvPr/>
        </p:nvSpPr>
        <p:spPr bwMode="auto">
          <a:xfrm flipV="1">
            <a:off x="660" y="5572969"/>
            <a:ext cx="1253899" cy="1284656"/>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2" name="FLYING IMPRESSION FID FEIZHAO    qq:1964271550"/>
          <p:cNvSpPr/>
          <p:nvPr/>
        </p:nvSpPr>
        <p:spPr bwMode="auto">
          <a:xfrm flipV="1">
            <a:off x="660" y="4180780"/>
            <a:ext cx="1253899" cy="1284656"/>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3" name="FLYING IMPRESSION FID FEIZHAO    qq:1964271550"/>
          <p:cNvSpPr/>
          <p:nvPr/>
        </p:nvSpPr>
        <p:spPr bwMode="auto">
          <a:xfrm flipV="1">
            <a:off x="660" y="2786669"/>
            <a:ext cx="1253899" cy="1284656"/>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4" name="FLYING IMPRESSION FID FEIZHAO    qq:1964271550"/>
          <p:cNvSpPr/>
          <p:nvPr/>
        </p:nvSpPr>
        <p:spPr bwMode="auto">
          <a:xfrm flipV="1">
            <a:off x="660" y="1392559"/>
            <a:ext cx="1253899" cy="1284656"/>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5" name="FLYING IMPRESSION FID FEIZHAO    qq:1964271550"/>
          <p:cNvSpPr/>
          <p:nvPr/>
        </p:nvSpPr>
        <p:spPr bwMode="auto">
          <a:xfrm flipV="1">
            <a:off x="660" y="372"/>
            <a:ext cx="1253899" cy="128273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6" name="FLYING IMPRESSION FID FEIZHAO    qq:1964271550"/>
          <p:cNvSpPr/>
          <p:nvPr/>
        </p:nvSpPr>
        <p:spPr bwMode="auto">
          <a:xfrm flipV="1">
            <a:off x="11825619" y="5572969"/>
            <a:ext cx="365721" cy="1284656"/>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7" name="FLYING IMPRESSION FID FEIZHAO    qq:1964271550"/>
          <p:cNvSpPr/>
          <p:nvPr/>
        </p:nvSpPr>
        <p:spPr bwMode="auto">
          <a:xfrm flipV="1">
            <a:off x="11825619" y="4180780"/>
            <a:ext cx="365721" cy="1284656"/>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8" name="FLYING IMPRESSION FID FEIZHAO    qq:1964271550"/>
          <p:cNvSpPr/>
          <p:nvPr/>
        </p:nvSpPr>
        <p:spPr bwMode="auto">
          <a:xfrm flipV="1">
            <a:off x="11825619" y="2786669"/>
            <a:ext cx="365721" cy="1284656"/>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49" name="FLYING IMPRESSION FID FEIZHAO    qq:1964271550"/>
          <p:cNvSpPr/>
          <p:nvPr/>
        </p:nvSpPr>
        <p:spPr bwMode="auto">
          <a:xfrm flipV="1">
            <a:off x="11825619" y="1392559"/>
            <a:ext cx="365721" cy="1284656"/>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50" name="FLYING IMPRESSION FID FEIZHAO    qq:1964271550"/>
          <p:cNvSpPr/>
          <p:nvPr/>
        </p:nvSpPr>
        <p:spPr bwMode="auto">
          <a:xfrm flipV="1">
            <a:off x="11825619" y="372"/>
            <a:ext cx="365721" cy="128273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30" tIns="45715" rIns="91430" bIns="45715" numCol="1" anchor="t" anchorCtr="0" compatLnSpc="1"/>
          <a:lstStyle/>
          <a:p>
            <a:pPr defTabSz="914258">
              <a:defRPr/>
            </a:pPr>
            <a:endParaRPr lang="zh-CN" altLang="en-US" sz="1799">
              <a:solidFill>
                <a:prstClr val="black"/>
              </a:solidFill>
              <a:latin typeface="Calibri" panose="020F0502020204030204"/>
            </a:endParaRPr>
          </a:p>
        </p:txBody>
      </p:sp>
      <p:sp>
        <p:nvSpPr>
          <p:cNvPr id="14" name="FLYING IMPRESSION FID FEIZHAO    qq:1964271550"/>
          <p:cNvSpPr txBox="1"/>
          <p:nvPr/>
        </p:nvSpPr>
        <p:spPr>
          <a:xfrm>
            <a:off x="1254839" y="590"/>
            <a:ext cx="4556055" cy="830868"/>
          </a:xfrm>
          <a:prstGeom prst="rect">
            <a:avLst/>
          </a:prstGeom>
          <a:noFill/>
        </p:spPr>
        <p:txBody>
          <a:bodyPr wrap="none" rtlCol="0">
            <a:spAutoFit/>
          </a:bodyPr>
          <a:lstStyle/>
          <a:p>
            <a:r>
              <a:rPr lang="en-US" altLang="zh-CN" sz="4799" dirty="0">
                <a:solidFill>
                  <a:srgbClr val="EB5F56"/>
                </a:solidFill>
                <a:latin typeface="微软雅黑" panose="020B0503020204020204" pitchFamily="34" charset="-122"/>
                <a:ea typeface="微软雅黑" panose="020B0503020204020204" pitchFamily="34" charset="-122"/>
              </a:rPr>
              <a:t>Binder</a:t>
            </a:r>
            <a:r>
              <a:rPr lang="zh-CN" altLang="en-US" sz="4799" dirty="0">
                <a:solidFill>
                  <a:srgbClr val="EB5F56"/>
                </a:solidFill>
                <a:latin typeface="微软雅黑" panose="020B0503020204020204" pitchFamily="34" charset="-122"/>
                <a:ea typeface="微软雅黑" panose="020B0503020204020204" pitchFamily="34" charset="-122"/>
              </a:rPr>
              <a:t>专享活动</a:t>
            </a:r>
          </a:p>
        </p:txBody>
      </p:sp>
      <p:sp>
        <p:nvSpPr>
          <p:cNvPr id="4" name="文本框 3"/>
          <p:cNvSpPr txBox="1"/>
          <p:nvPr/>
        </p:nvSpPr>
        <p:spPr>
          <a:xfrm>
            <a:off x="8413499" y="4850612"/>
            <a:ext cx="3050835" cy="369204"/>
          </a:xfrm>
          <a:prstGeom prst="rect">
            <a:avLst/>
          </a:prstGeom>
          <a:noFill/>
        </p:spPr>
        <p:txBody>
          <a:bodyPr wrap="none" rtlCol="0">
            <a:spAutoFit/>
          </a:bodyPr>
          <a:lstStyle/>
          <a:p>
            <a:r>
              <a:rPr lang="zh-CN" altLang="en-US" sz="1799" dirty="0"/>
              <a:t>叮当</a:t>
            </a:r>
            <a:r>
              <a:rPr lang="zh-CN" altLang="en-US" sz="1799" dirty="0" smtClean="0"/>
              <a:t>老师</a:t>
            </a:r>
            <a:r>
              <a:rPr lang="zh-CN" altLang="en-US" sz="1799" dirty="0"/>
              <a:t>的</a:t>
            </a:r>
            <a:r>
              <a:rPr lang="en-US" altLang="zh-CN" sz="1799" dirty="0"/>
              <a:t>QQ</a:t>
            </a:r>
            <a:r>
              <a:rPr lang="zh-CN" altLang="en-US" sz="1799" dirty="0"/>
              <a:t>：</a:t>
            </a:r>
            <a:r>
              <a:rPr lang="en-US" altLang="zh-CN" sz="1799" dirty="0"/>
              <a:t>1979846055</a:t>
            </a: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0813" y="728182"/>
            <a:ext cx="4344105" cy="6513094"/>
          </a:xfrm>
          <a:prstGeom prst="rect">
            <a:avLst/>
          </a:prstGeom>
        </p:spPr>
      </p:pic>
      <p:pic>
        <p:nvPicPr>
          <p:cNvPr id="17" name="图片 16" descr="叮当老师"/>
          <p:cNvPicPr>
            <a:picLocks noChangeAspect="1"/>
          </p:cNvPicPr>
          <p:nvPr/>
        </p:nvPicPr>
        <p:blipFill>
          <a:blip r:embed="rId4"/>
          <a:stretch>
            <a:fillRect/>
          </a:stretch>
        </p:blipFill>
        <p:spPr>
          <a:xfrm>
            <a:off x="8005673" y="1784590"/>
            <a:ext cx="2857500" cy="2857500"/>
          </a:xfrm>
          <a:prstGeom prst="rect">
            <a:avLst/>
          </a:prstGeom>
        </p:spPr>
      </p:pic>
    </p:spTree>
    <p:extLst>
      <p:ext uri="{BB962C8B-B14F-4D97-AF65-F5344CB8AC3E}">
        <p14:creationId xmlns:p14="http://schemas.microsoft.com/office/powerpoint/2010/main" val="3606142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42"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txBox="1"/>
          <p:nvPr/>
        </p:nvSpPr>
        <p:spPr>
          <a:xfrm>
            <a:off x="188783" y="218"/>
            <a:ext cx="2621280" cy="829945"/>
          </a:xfrm>
          <a:prstGeom prst="rect">
            <a:avLst/>
          </a:prstGeom>
          <a:noFill/>
        </p:spPr>
        <p:txBody>
          <a:bodyPr wrap="none" rtlCol="0">
            <a:spAutoFit/>
          </a:bodyPr>
          <a:lstStyle/>
          <a:p>
            <a:r>
              <a:rPr lang="zh-CN" altLang="en-US" sz="4800" dirty="0">
                <a:solidFill>
                  <a:srgbClr val="EB5F56"/>
                </a:solidFill>
                <a:latin typeface="微软雅黑" panose="020B0503020204020204" pitchFamily="34" charset="-122"/>
                <a:ea typeface="微软雅黑" panose="020B0503020204020204" pitchFamily="34" charset="-122"/>
              </a:rPr>
              <a:t>联系我们</a:t>
            </a:r>
          </a:p>
        </p:txBody>
      </p:sp>
      <p:sp>
        <p:nvSpPr>
          <p:cNvPr id="6" name="FLYING IMPRESSION FID FEIZHAO    qq:1964271550"/>
          <p:cNvSpPr txBox="1"/>
          <p:nvPr/>
        </p:nvSpPr>
        <p:spPr>
          <a:xfrm>
            <a:off x="4281170" y="4910455"/>
            <a:ext cx="3456305" cy="650240"/>
          </a:xfrm>
          <a:prstGeom prst="rect">
            <a:avLst/>
          </a:prstGeom>
          <a:noFill/>
        </p:spPr>
        <p:txBody>
          <a:bodyPr wrap="square" rtlCol="0">
            <a:spAutoFit/>
          </a:bodyPr>
          <a:lstStyle/>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叮当老师微信</a:t>
            </a:r>
          </a:p>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sym typeface="+mn-ea"/>
              </a:rPr>
              <a:t>叮当老师</a:t>
            </a:r>
            <a:r>
              <a:rPr lang="en-US" altLang="zh-CN" sz="1400" dirty="0">
                <a:solidFill>
                  <a:schemeClr val="bg2">
                    <a:lumMod val="25000"/>
                  </a:schemeClr>
                </a:solidFill>
                <a:latin typeface="微软雅黑" panose="020B0503020204020204" pitchFamily="34" charset="-122"/>
                <a:ea typeface="微软雅黑" panose="020B0503020204020204" pitchFamily="34" charset="-122"/>
                <a:sym typeface="+mn-ea"/>
              </a:rPr>
              <a:t>QQ:1979846055</a:t>
            </a:r>
          </a:p>
        </p:txBody>
      </p:sp>
      <p:sp>
        <p:nvSpPr>
          <p:cNvPr id="8" name="FLYING IMPRESSION FID FEIZHAO    qq:1964271550"/>
          <p:cNvSpPr txBox="1"/>
          <p:nvPr/>
        </p:nvSpPr>
        <p:spPr>
          <a:xfrm>
            <a:off x="488950" y="6250940"/>
            <a:ext cx="9619615" cy="291465"/>
          </a:xfrm>
          <a:prstGeom prst="rect">
            <a:avLst/>
          </a:prstGeom>
          <a:noFill/>
          <a:effectLst/>
        </p:spPr>
        <p:txBody>
          <a:bodyPr wrap="square" rtlCol="0">
            <a:spAutoFit/>
            <a:scene3d>
              <a:camera prst="orthographicFront"/>
              <a:lightRig rig="threePt" dir="t"/>
            </a:scene3d>
          </a:bodyPr>
          <a:lstStyle/>
          <a:p>
            <a:pPr>
              <a:lnSpc>
                <a:spcPct val="130000"/>
              </a:lnSpc>
            </a:pP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Zee</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老师</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QQ</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321163715</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pic>
        <p:nvPicPr>
          <p:cNvPr id="2" name="图片 1" descr="叮当老师"/>
          <p:cNvPicPr>
            <a:picLocks noChangeAspect="1"/>
          </p:cNvPicPr>
          <p:nvPr/>
        </p:nvPicPr>
        <p:blipFill>
          <a:blip r:embed="rId3"/>
          <a:stretch>
            <a:fillRect/>
          </a:stretch>
        </p:blipFill>
        <p:spPr>
          <a:xfrm>
            <a:off x="4667250" y="2000250"/>
            <a:ext cx="2857500" cy="28575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3" presetClass="entr" presetSubtype="52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 calcmode="lin" valueType="num">
                                      <p:cBhvr>
                                        <p:cTn id="14" dur="2000" fill="hold"/>
                                        <p:tgtEl>
                                          <p:spTgt spid="6"/>
                                        </p:tgtEl>
                                        <p:attrNameLst>
                                          <p:attrName>ppt_x</p:attrName>
                                        </p:attrNameLst>
                                      </p:cBhvr>
                                      <p:tavLst>
                                        <p:tav tm="0">
                                          <p:val>
                                            <p:fltVal val="0.5"/>
                                          </p:val>
                                        </p:tav>
                                        <p:tav tm="100000">
                                          <p:val>
                                            <p:strVal val="#ppt_x"/>
                                          </p:val>
                                        </p:tav>
                                      </p:tavLst>
                                    </p:anim>
                                    <p:anim calcmode="lin" valueType="num">
                                      <p:cBhvr>
                                        <p:cTn id="15" dur="2000" fill="hold"/>
                                        <p:tgtEl>
                                          <p:spTgt spid="6"/>
                                        </p:tgtEl>
                                        <p:attrNameLst>
                                          <p:attrName>ppt_y</p:attrName>
                                        </p:attrNameLst>
                                      </p:cBhvr>
                                      <p:tavLst>
                                        <p:tav tm="0">
                                          <p:val>
                                            <p:fltVal val="0.5"/>
                                          </p:val>
                                        </p:tav>
                                        <p:tav tm="100000">
                                          <p:val>
                                            <p:strVal val="#ppt_y"/>
                                          </p:val>
                                        </p:tav>
                                      </p:tavLst>
                                    </p:anim>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8"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LYING IMPRESSION FID FEIZHAO    qq:1964271550"/>
          <p:cNvSpPr txBox="1"/>
          <p:nvPr>
            <p:custDataLst>
              <p:tags r:id="rId1"/>
            </p:custDataLst>
          </p:nvPr>
        </p:nvSpPr>
        <p:spPr>
          <a:xfrm>
            <a:off x="4423307" y="2707329"/>
            <a:ext cx="5433646" cy="1015663"/>
          </a:xfrm>
          <a:prstGeom prst="rect">
            <a:avLst/>
          </a:prstGeom>
          <a:noFill/>
        </p:spPr>
        <p:txBody>
          <a:bodyPr wrap="square" rtlCol="0">
            <a:spAutoFit/>
          </a:bodyPr>
          <a:lstStyle/>
          <a:p>
            <a:r>
              <a:rPr lang="en-US" altLang="zh-CN" sz="6000" dirty="0">
                <a:solidFill>
                  <a:srgbClr val="EB5F56"/>
                </a:solidFill>
                <a:latin typeface="微软雅黑" panose="020B0503020204020204" pitchFamily="34" charset="-122"/>
                <a:ea typeface="微软雅黑" panose="020B0503020204020204" pitchFamily="34" charset="-122"/>
              </a:rPr>
              <a:t>THANK</a:t>
            </a:r>
            <a:r>
              <a:rPr lang="en-US" altLang="zh-CN" sz="6000" dirty="0">
                <a:solidFill>
                  <a:srgbClr val="309060"/>
                </a:solidFill>
                <a:latin typeface="微软雅黑" panose="020B0503020204020204" pitchFamily="34" charset="-122"/>
                <a:ea typeface="微软雅黑" panose="020B0503020204020204" pitchFamily="34" charset="-122"/>
              </a:rPr>
              <a:t> </a:t>
            </a:r>
            <a:r>
              <a:rPr lang="en-US" altLang="zh-CN" sz="6000" dirty="0">
                <a:solidFill>
                  <a:srgbClr val="364555"/>
                </a:solidFill>
                <a:latin typeface="微软雅黑" panose="020B0503020204020204" pitchFamily="34" charset="-122"/>
                <a:ea typeface="微软雅黑" panose="020B0503020204020204" pitchFamily="34" charset="-122"/>
              </a:rPr>
              <a:t>YOU</a:t>
            </a:r>
            <a:endParaRPr lang="zh-CN" altLang="en-US" sz="6000" dirty="0">
              <a:solidFill>
                <a:srgbClr val="364555"/>
              </a:solidFill>
              <a:latin typeface="微软雅黑" panose="020B0503020204020204" pitchFamily="34" charset="-122"/>
              <a:ea typeface="微软雅黑" panose="020B0503020204020204" pitchFamily="34" charset="-122"/>
            </a:endParaRPr>
          </a:p>
        </p:txBody>
      </p:sp>
      <p:sp>
        <p:nvSpPr>
          <p:cNvPr id="19" name="FLYING IMPRESSION FID FEIZHAO    qq:1964271550"/>
          <p:cNvSpPr txBox="1"/>
          <p:nvPr>
            <p:custDataLst>
              <p:tags r:id="rId2"/>
            </p:custDataLst>
          </p:nvPr>
        </p:nvSpPr>
        <p:spPr>
          <a:xfrm>
            <a:off x="4404892" y="3722779"/>
            <a:ext cx="4644156" cy="284480"/>
          </a:xfrm>
          <a:prstGeom prst="rect">
            <a:avLst/>
          </a:prstGeom>
          <a:noFill/>
        </p:spPr>
        <p:txBody>
          <a:bodyPr wrap="square" rtlCol="0">
            <a:spAutoFit/>
          </a:bodyPr>
          <a:lstStyle/>
          <a:p>
            <a:pPr>
              <a:lnSpc>
                <a:spcPct val="120000"/>
              </a:lnSpc>
            </a:pP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码牛学院</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用代码码出牛逼人生</a:t>
            </a:r>
            <a:endParaRPr lang="zh-CN" altLang="en-US" sz="1050" dirty="0">
              <a:solidFill>
                <a:srgbClr val="E7E6E6">
                  <a:lumMod val="25000"/>
                </a:srgb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5"/>
          <a:stretch>
            <a:fillRect/>
          </a:stretch>
        </p:blipFill>
        <p:spPr>
          <a:xfrm>
            <a:off x="1851660" y="2153285"/>
            <a:ext cx="2336800" cy="2336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4969750" y="1339866"/>
            <a:ext cx="2255725" cy="2265249"/>
          </a:xfrm>
          <a:prstGeom prst="ellipse">
            <a:avLst/>
          </a:prstGeom>
          <a:solidFill>
            <a:srgbClr val="00B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1475B2"/>
              </a:solidFill>
              <a:latin typeface="微软雅黑" panose="020B0503020204020204" charset="-122"/>
              <a:ea typeface="微软雅黑" panose="020B0503020204020204" charset="-122"/>
            </a:endParaRPr>
          </a:p>
        </p:txBody>
      </p:sp>
      <p:sp>
        <p:nvSpPr>
          <p:cNvPr id="5" name="Freeform 8"/>
          <p:cNvSpPr/>
          <p:nvPr/>
        </p:nvSpPr>
        <p:spPr bwMode="auto">
          <a:xfrm>
            <a:off x="4858635" y="2462172"/>
            <a:ext cx="2477963" cy="1254063"/>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Oval 9"/>
          <p:cNvSpPr>
            <a:spLocks noChangeArrowheads="1"/>
          </p:cNvSpPr>
          <p:nvPr/>
        </p:nvSpPr>
        <p:spPr bwMode="auto">
          <a:xfrm>
            <a:off x="7266746" y="2379623"/>
            <a:ext cx="139693"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7" name="Oval 10"/>
          <p:cNvSpPr>
            <a:spLocks noChangeArrowheads="1"/>
          </p:cNvSpPr>
          <p:nvPr/>
        </p:nvSpPr>
        <p:spPr bwMode="auto">
          <a:xfrm>
            <a:off x="4787200" y="2379623"/>
            <a:ext cx="138106" cy="139693"/>
          </a:xfrm>
          <a:prstGeom prst="ellipse">
            <a:avLst/>
          </a:prstGeom>
          <a:solidFill>
            <a:srgbClr val="1475B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微软雅黑" panose="020B0503020204020204" charset="-122"/>
              <a:ea typeface="微软雅黑" panose="020B0503020204020204" charset="-122"/>
            </a:endParaRPr>
          </a:p>
        </p:txBody>
      </p:sp>
      <p:sp>
        <p:nvSpPr>
          <p:cNvPr id="8" name="TextBox 13"/>
          <p:cNvSpPr txBox="1">
            <a:spLocks noChangeArrowheads="1"/>
          </p:cNvSpPr>
          <p:nvPr/>
        </p:nvSpPr>
        <p:spPr bwMode="auto">
          <a:xfrm>
            <a:off x="5362487" y="1633700"/>
            <a:ext cx="1467068" cy="1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2" dirty="0" smtClean="0">
                <a:solidFill>
                  <a:srgbClr val="F8F8F8"/>
                </a:solidFill>
                <a:latin typeface="仿宋" panose="02010609060101010101" pitchFamily="49" charset="-122"/>
                <a:ea typeface="仿宋" panose="02010609060101010101" pitchFamily="49" charset="-122"/>
              </a:rPr>
              <a:t>01</a:t>
            </a:r>
            <a:endParaRPr lang="zh-CN" altLang="en-US" sz="10002" dirty="0">
              <a:solidFill>
                <a:srgbClr val="F8F8F8"/>
              </a:solidFill>
              <a:latin typeface="仿宋" panose="02010609060101010101" pitchFamily="49" charset="-122"/>
              <a:ea typeface="仿宋" panose="02010609060101010101" pitchFamily="49" charset="-122"/>
            </a:endParaRPr>
          </a:p>
        </p:txBody>
      </p:sp>
      <p:cxnSp>
        <p:nvCxnSpPr>
          <p:cNvPr id="9" name="直接连接符 15"/>
          <p:cNvCxnSpPr>
            <a:cxnSpLocks noChangeShapeType="1"/>
          </p:cNvCxnSpPr>
          <p:nvPr/>
        </p:nvCxnSpPr>
        <p:spPr bwMode="auto">
          <a:xfrm>
            <a:off x="3144213" y="4111499"/>
            <a:ext cx="5903617" cy="0"/>
          </a:xfrm>
          <a:prstGeom prst="line">
            <a:avLst/>
          </a:prstGeom>
          <a:noFill/>
          <a:ln w="9525" cmpd="sng">
            <a:solidFill>
              <a:srgbClr val="4E4B4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17"/>
          <p:cNvSpPr txBox="1">
            <a:spLocks noChangeArrowheads="1"/>
          </p:cNvSpPr>
          <p:nvPr/>
        </p:nvSpPr>
        <p:spPr bwMode="auto">
          <a:xfrm>
            <a:off x="1126500" y="4143123"/>
            <a:ext cx="96721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smtClean="0">
                <a:latin typeface="思源黑体 CN Bold" panose="020B0800000000000000" pitchFamily="34" charset="-122"/>
                <a:ea typeface="思源黑体 CN Normal" panose="020B0400000000000000" pitchFamily="34" charset="-122"/>
                <a:sym typeface="+mn-ea"/>
              </a:rPr>
              <a:t>什么是内核</a:t>
            </a:r>
            <a:endParaRPr lang="zh-CN" altLang="en-US" sz="1905" dirty="0">
              <a:solidFill>
                <a:srgbClr val="FF0000"/>
              </a:solidFill>
              <a:latin typeface="思源黑体 CN Bold" panose="020B0800000000000000" pitchFamily="34" charset="-122"/>
              <a:ea typeface="思源黑体 CN Bold" panose="020B0800000000000000" pitchFamily="34" charset="-122"/>
              <a:sym typeface="+mn-ea"/>
            </a:endParaRPr>
          </a:p>
        </p:txBody>
      </p:sp>
    </p:spTree>
    <p:extLst>
      <p:ext uri="{BB962C8B-B14F-4D97-AF65-F5344CB8AC3E}">
        <p14:creationId xmlns:p14="http://schemas.microsoft.com/office/powerpoint/2010/main" val="3120785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493" dirty="0"/>
              <a:t>Android Framework</a:t>
            </a:r>
            <a:endParaRPr lang="zh-CN" altLang="en-US" sz="3493" dirty="0"/>
          </a:p>
        </p:txBody>
      </p:sp>
      <p:sp>
        <p:nvSpPr>
          <p:cNvPr id="3" name="内容占位符 2"/>
          <p:cNvSpPr txBox="1"/>
          <p:nvPr/>
        </p:nvSpPr>
        <p:spPr>
          <a:xfrm>
            <a:off x="1018778" y="1332623"/>
            <a:ext cx="9709732" cy="2829555"/>
          </a:xfrm>
          <a:prstGeom prst="rect">
            <a:avLst/>
          </a:prstGeom>
        </p:spPr>
        <p:txBody>
          <a:bodyPr/>
          <a:lstStyle>
            <a:lvl1pPr marL="431800" indent="-431800" algn="l" defTabSz="1727835" rtl="0" eaLnBrk="1" latinLnBrk="0" hangingPunct="1">
              <a:lnSpc>
                <a:spcPct val="90000"/>
              </a:lnSpc>
              <a:spcBef>
                <a:spcPts val="1890"/>
              </a:spcBef>
              <a:buFont typeface="Arial" panose="020B0604020202020204" pitchFamily="34" charset="0"/>
              <a:buChar char="•"/>
              <a:defRPr sz="5290" kern="1200">
                <a:solidFill>
                  <a:schemeClr val="tx1"/>
                </a:solidFill>
                <a:latin typeface="+mn-lt"/>
                <a:ea typeface="+mn-ea"/>
                <a:cs typeface="+mn-cs"/>
              </a:defRPr>
            </a:lvl1pPr>
            <a:lvl2pPr marL="1296035" indent="-431800" algn="l" defTabSz="1727835" rtl="0" eaLnBrk="1" latinLnBrk="0" hangingPunct="1">
              <a:lnSpc>
                <a:spcPct val="90000"/>
              </a:lnSpc>
              <a:spcBef>
                <a:spcPts val="945"/>
              </a:spcBef>
              <a:buFont typeface="Arial" panose="020B0604020202020204" pitchFamily="34" charset="0"/>
              <a:buChar char="•"/>
              <a:defRPr sz="4535" kern="1200">
                <a:solidFill>
                  <a:schemeClr val="tx1"/>
                </a:solidFill>
                <a:latin typeface="+mn-lt"/>
                <a:ea typeface="+mn-ea"/>
                <a:cs typeface="+mn-cs"/>
              </a:defRPr>
            </a:lvl2pPr>
            <a:lvl3pPr marL="2159635" indent="-431800" algn="l" defTabSz="1727835" rtl="0" eaLnBrk="1" latinLnBrk="0" hangingPunct="1">
              <a:lnSpc>
                <a:spcPct val="90000"/>
              </a:lnSpc>
              <a:spcBef>
                <a:spcPts val="945"/>
              </a:spcBef>
              <a:buFont typeface="Arial" panose="020B0604020202020204" pitchFamily="34" charset="0"/>
              <a:buChar char="•"/>
              <a:defRPr sz="3780" kern="1200">
                <a:solidFill>
                  <a:schemeClr val="tx1"/>
                </a:solidFill>
                <a:latin typeface="+mn-lt"/>
                <a:ea typeface="+mn-ea"/>
                <a:cs typeface="+mn-cs"/>
              </a:defRPr>
            </a:lvl3pPr>
            <a:lvl4pPr marL="302387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4pPr>
            <a:lvl5pPr marL="38881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5pPr>
            <a:lvl6pPr marL="475170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6pPr>
            <a:lvl7pPr marL="56159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7pPr>
            <a:lvl8pPr marL="6479540"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8pPr>
            <a:lvl9pPr marL="7343775" indent="-431800" algn="l" defTabSz="1727835" rtl="0" eaLnBrk="1" latinLnBrk="0" hangingPunct="1">
              <a:lnSpc>
                <a:spcPct val="90000"/>
              </a:lnSpc>
              <a:spcBef>
                <a:spcPts val="945"/>
              </a:spcBef>
              <a:buFont typeface="Arial" panose="020B0604020202020204" pitchFamily="34" charset="0"/>
              <a:buChar char="•"/>
              <a:defRPr sz="3400" kern="1200">
                <a:solidFill>
                  <a:schemeClr val="tx1"/>
                </a:solidFill>
                <a:latin typeface="+mn-lt"/>
                <a:ea typeface="+mn-ea"/>
                <a:cs typeface="+mn-cs"/>
              </a:defRPr>
            </a:lvl9pPr>
          </a:lstStyle>
          <a:p>
            <a:pPr marL="0" indent="0" algn="just">
              <a:buNone/>
            </a:pPr>
            <a:endParaRPr sz="1905" dirty="0">
              <a:latin typeface="思源黑体 CN Normal" panose="020B0400000000000000" pitchFamily="34" charset="-122"/>
              <a:ea typeface="思源黑体 CN Normal" panose="020B0400000000000000" pitchFamily="34" charset="-122"/>
            </a:endParaRPr>
          </a:p>
        </p:txBody>
      </p:sp>
      <p:pic>
        <p:nvPicPr>
          <p:cNvPr id="1026" name="Picture 2" descr="https://img-blog.csdn.net/201803122104444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39875"/>
            <a:ext cx="7733684" cy="5598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6277863"/>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nvSpPr>
        <p:spPr>
          <a:xfrm>
            <a:off x="381552" y="292754"/>
            <a:ext cx="11428897" cy="582534"/>
          </a:xfrm>
          <a:prstGeom prst="rect">
            <a:avLst/>
          </a:prstGeom>
        </p:spPr>
        <p:txBody>
          <a:bodyPr vert="horz" lIns="64509" tIns="32255" rIns="64509" bIns="32255" rtlCol="0" anchor="ctr">
            <a:noAutofit/>
          </a:bodyPr>
          <a:lstStyle>
            <a:lvl1pPr algn="l" defTabSz="1727835" rtl="0" eaLnBrk="1" latinLnBrk="0" hangingPunct="1">
              <a:spcBef>
                <a:spcPct val="0"/>
              </a:spcBef>
              <a:buNone/>
              <a:defRPr sz="6045" kern="1200">
                <a:solidFill>
                  <a:schemeClr val="accent6">
                    <a:lumMod val="50000"/>
                  </a:schemeClr>
                </a:solidFill>
                <a:latin typeface="微软雅黑" panose="020B0503020204020204" pitchFamily="34" charset="-122"/>
                <a:ea typeface="微软雅黑" panose="020B0503020204020204" pitchFamily="34" charset="-122"/>
                <a:cs typeface="+mj-cs"/>
              </a:defRPr>
            </a:lvl1pPr>
          </a:lstStyle>
          <a:p>
            <a:r>
              <a:rPr lang="zh-CN" altLang="en-US" sz="3493" dirty="0" smtClean="0">
                <a:solidFill>
                  <a:srgbClr val="1577BA"/>
                </a:solidFill>
                <a:latin typeface="思源黑体 CN Bold" panose="020B0800000000000000" charset="-122"/>
                <a:ea typeface="思源黑体 CN Bold" panose="020B0800000000000000" charset="-122"/>
              </a:rPr>
              <a:t>什么是底层</a:t>
            </a:r>
            <a:endParaRPr lang="zh-CN" altLang="en-US" sz="3493" dirty="0">
              <a:solidFill>
                <a:srgbClr val="1577BA"/>
              </a:solidFill>
              <a:latin typeface="思源黑体 CN Bold" panose="020B0800000000000000" charset="-122"/>
              <a:ea typeface="思源黑体 CN Bold" panose="020B0800000000000000" charset="-122"/>
            </a:endParaRPr>
          </a:p>
        </p:txBody>
      </p:sp>
      <p:sp>
        <p:nvSpPr>
          <p:cNvPr id="3" name="矩形 2"/>
          <p:cNvSpPr/>
          <p:nvPr/>
        </p:nvSpPr>
        <p:spPr>
          <a:xfrm>
            <a:off x="785956" y="1335087"/>
            <a:ext cx="3071730" cy="35564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82" dirty="0" smtClean="0">
                <a:latin typeface="微软雅黑 Light" panose="020B0502040204020203" pitchFamily="34" charset="-122"/>
                <a:ea typeface="微软雅黑 Light" panose="020B0502040204020203" pitchFamily="34" charset="-122"/>
              </a:rPr>
              <a:t>底层概念</a:t>
            </a:r>
            <a:endParaRPr lang="en-US" altLang="zh-CN" sz="1482"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785956" y="1690734"/>
            <a:ext cx="8887371" cy="433177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93169" indent="-393169" algn="just">
              <a:lnSpc>
                <a:spcPct val="150000"/>
              </a:lnSpc>
              <a:buFont typeface="+mj-lt"/>
              <a:buAutoNum type="arabicPeriod"/>
            </a:pP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Framework</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层 如</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AMS</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PMS</a:t>
            </a:r>
          </a:p>
          <a:p>
            <a:pPr marL="393169" indent="-393169" algn="just">
              <a:lnSpc>
                <a:spcPct val="150000"/>
              </a:lnSpc>
              <a:buFont typeface="+mj-lt"/>
              <a:buAutoNum type="arabicPeriod"/>
            </a:pPr>
            <a:endParaRPr lang="en-US" altLang="zh-CN" sz="1905" dirty="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a:p>
            <a:pPr marL="393169" indent="-393169" algn="just">
              <a:lnSpc>
                <a:spcPct val="150000"/>
              </a:lnSpc>
              <a:buFont typeface="+mj-lt"/>
              <a:buAutoNum type="arabicPeriod"/>
            </a:pP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Android</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系统内核层，如执行引擎，</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class</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类加载，方法执行</a:t>
            </a:r>
            <a:endPar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a:p>
            <a:pPr marL="393169" indent="-393169" algn="just">
              <a:lnSpc>
                <a:spcPct val="150000"/>
              </a:lnSpc>
              <a:buFont typeface="+mj-lt"/>
              <a:buAutoNum type="arabicPeriod"/>
            </a:pPr>
            <a:endPar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a:p>
            <a:pPr marL="393169" indent="-393169" algn="just">
              <a:lnSpc>
                <a:spcPct val="150000"/>
              </a:lnSpc>
              <a:buFont typeface="+mj-lt"/>
              <a:buAutoNum type="arabicPeriod"/>
            </a:pP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驱动层，如</a:t>
            </a:r>
            <a:r>
              <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Binder</a:t>
            </a:r>
            <a:r>
              <a:rPr lang="zh-CN" altLang="en-US"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rPr>
              <a:t>，</a:t>
            </a:r>
            <a:r>
              <a:rPr lang="en-US" altLang="zh-CN" sz="1905" dirty="0">
                <a:solidFill>
                  <a:schemeClr val="tx1"/>
                </a:solidFill>
                <a:latin typeface="思源黑体 CN Normal" panose="020B0400000000000000" pitchFamily="34" charset="-122"/>
                <a:ea typeface="思源黑体 CN Normal" panose="020B0400000000000000" pitchFamily="34" charset="-122"/>
                <a:cs typeface="Source Han Sans CN Normal" charset="-122"/>
              </a:rPr>
              <a:t> zygote</a:t>
            </a:r>
            <a:endPar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a:p>
            <a:pPr algn="just">
              <a:lnSpc>
                <a:spcPct val="150000"/>
              </a:lnSpc>
            </a:pPr>
            <a:endParaRPr lang="en-US" altLang="zh-CN" sz="1905" dirty="0" smtClean="0">
              <a:solidFill>
                <a:schemeClr val="tx1"/>
              </a:solidFill>
              <a:latin typeface="思源黑体 CN Normal" panose="020B0400000000000000" pitchFamily="34" charset="-122"/>
              <a:ea typeface="思源黑体 CN Normal" panose="020B0400000000000000" pitchFamily="34" charset="-122"/>
              <a:cs typeface="Source Han Sans CN Normal" charset="-122"/>
            </a:endParaRPr>
          </a:p>
        </p:txBody>
      </p:sp>
    </p:spTree>
    <p:extLst>
      <p:ext uri="{BB962C8B-B14F-4D97-AF65-F5344CB8AC3E}">
        <p14:creationId xmlns:p14="http://schemas.microsoft.com/office/powerpoint/2010/main" val="1844787410"/>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0A12819A-E1CC-40D8-8330-AD2067EE5FCC"/>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VjlknoZE7o6C8AAOlbAAAXAAAAdW5pdmVyc2FsL3VuaXZlcnNhbC5wbmftfAtUU1faqB3723YGS52ZjkQeaUtba2nBEJRXSOrQQq0PVES0AqmNGK1ChIAQyMPWKdgaiPgKyCOlqBTQpGglBPKwtSZAQoJajJqQqCE5PAwxOYZw8rwJ2pE6dt373/vPvfdfS9dyheyzv29/70fO3vurNauT5/5xwR9nzZo1d/mH76+bNes/4mbNmp33/BzvyM+1czZ6P54hrkv++yy2PGjU++VZ/LJVy2bNamf8ybnlP7zfX9j94SbirFkvXvT9f0ZC+G7rrFmbqcvfX7a+OMs4RGCcwZO0lKzUrPey3nu94Yd1X7eiW5ynW+uS331t2aoVX72yLnDhvLQFzfNeefXqmx+0fPX+P+4c+yjq89b9P2x4/6Od+1r3fvPXlamBz4cXTDii716NpUDV49WbShWj59kQ+SRjUmaP3rnNFHvZ3b7NEZyeinGbGZwsmsvaBnffK1dS7+2Dz/L9q/uyffO2i7JjsTbxQE1YW/zs6cGmXcebxhvBZIx9LSnRN7KXeCwHLBlx0jwmz9HoacjOZ2/EaG8nX3vG93jFsQowmAYxaZuyXvA93P3C2TxhU9cffH/fOhQQp1jj/gtEu59MW58lMUOu53zw8YkALLIgYRfV40MxMfGVXz3cPlCuGb7Kcv/QaECcDuhyTzE8U+8KrWcIR7kJX3STqdipn+azCZ6jHPJJvlt4ZsqlsI0uRJu/snRlUK8W1qMmDru79DwZIL37CxA7jNCwtXgfBb0lryUCKa5fUjJdP0U4fwrUXVS41IrMBOsvqcpW1TnCpQGrwn0D0x1yAjmiVzJoTp2SKZi6c0Bv1L4Id40ks64/f1RhXMqwnudQjPaOZHgcmBCoMkebAEuqqIioXehSA40gnmrAs1mqYk9eudxRLPQufEGl+2puvar9lX29CvddRRZjO6i/v8E78mpEKF58CTrLvZoj6VV1GnH6pTBK2/iGTUsKDA5i/F8NLsSbcqb2GsW/HDd8mh3/ZeNfvOgqdZoyec/ByKSv/BowrqsYCkXVUx2Zyxy3uDtzQ7BoSxWDn0caPtqk6+JjaGrz2xx+/bLhfXDnLWuOJY94IyBPnK0TNqO5DsueufUkDBMwmj9SaO1ntF3Cdy4WhktViWy4rb9Q1wEt4dCDlPqdS7UE/mdRtt7v47JWxWGjtXiUQiC5gVZmoGvhCwket8njDmQcZnhEHpuHKgWYKgNal4e79BL/sxGZ7dqegSBtNKiHGhbQ3CAlUiixBBG7ySyGRMrR8QBbGBcuSuEZi+sCtCsGdcOWj3Kj0e53OK9xQuJzS8tkjCpgnSvWZ0JypcA5UrI1qqcHIT5J/xJcvJTxDS/X7y+6ZDwSPSwklarDlf2z9Z2ZmkpzO7hnTlWeCrUavUcDV7wKJ/gdb0Zx81SO770kiT6o4fQfNBPIbNx96YdHxy08/D3pK9Xj4E42XKk3Oo+Pu8dpLo7SBBjVNOqXW9mBDCQ6KVxaSELzctV7UFSNsF9HB+JykbXwMAJA7Af7XcgsAw7oUm8L6c3PzI1HmzKYjGi2yL+tTE6mQ6VRIoOiNFxhS/EKF6IG2KTKGFuwdym/Jh1UKelXLrIFMhI0cAZSCAdL1yTIV7U2IhkJNAKAEOMAHdDejXydgZDvu14p8JkTVPptIl78Of35qvS1Fbd30kNhfy3LU2WwPn+16acAeBn9L7wh8iaNYv9xrgRXOZ7vQGwfNouNr9lU6A0TpWPE7hQvVWf8vtIdrYaBhsuIxE/Yit1RW4MWhH4ywWrc4Wzw56GZCptUV+m5lRKC8zIsL8YQgEkuqQ7ibTBIjmsrFWQDkkBn8sioZn4Cow0x5xp0dmGOfqDGpDL/sc95HOPgkeMtFcsi87UZSzVy24BXKQqcwYF3nztoupSBDgkVx671smnhdyTiwwNDgYNrlzAoKuRW+kmea1Kx2Bc7YBP6ZCVyu4yjWZCYNOerMxmsZTvoobi3eq8v9mcmauA2FVUNTfL6yVqj42KLIscRk3KltZEY4ujoCB0O+AvxxjuhW9iK944jIhnxc3oyGlTDaVUqR/YvN6n0HhfAlRBlxglLzGYQl4OxqTGWPeFwxhJRwvBZKFZTfjQRP+cns+A4FrTK9DoFzX0a/9cgbSgU0qfi5ZJNdAmdz5LUYF8I5pmmMHO38VZZY6J7KR1aCW+Xw7qAG2gYt1DZChXUqROSwkkTvHcUhfENPhsGjBp3hdxvju7oelhKfi3pFZlKh9Yp824Un0zfujHI9hXK0LnLkQesxcXv33r6hvBsmBIvi9HzKlSacmJQnCQsDlAN7zz0OZLzcxDjqNTiqJcoVDCMJCBuGM2bCE8EMuH4ndTTRoB6daBGonXX1pE+ACandRPr1cMysYDPkkpeihHZERar3CgxilUXi9U9tr6puHQtDSIeGm+T8HonHXGW6yqtpw7Du9uB/7BBUswmZfFWNXjIGF8c5Q+pBmouv8JkpH+Q/X7Nc+WkqZ5vFjNe0Q1+okOI91c98xo3GB7GQCQx8oZWJeJDQpXAHp0LcbfOohY7bLeDyuV+GTzFlD1bLQuLRjqzX5IV6rQ3g7j9OfkOdTi3txBaYtJuGwni+CXo8zoMiiJqfO6CuNAmwxSyDqhqL1JPCk+HxIFAAk0u2evlZqBm3GCq4Nc7DOMNKr0xL3MXvAi1WngKtGGp/Q6oJJ1BPPzZiBo9WYxRIBgsSYioWaerBGIaCGibmSzG0UFf5un0S9k6IptanFS2SbyPHkyKVzLgf6ogoWSFsJfFheD3h6oWzf65M9fvbzqqrkuNgRMyWBIWIRD2oVg3PKmLZdnVE9KvG8OwtYgFGywkAnZZrJvS5/cl7h/eAOqlic7J2RoQxMTHBMG59gDQdCNgsWRvCVNy4zhGawQaHAygVgpI+hywaInEiJYf/v6OjeZu6Ldt1MBDseFw7WxSqRNS2G5ONchBaSGuJ8gg6R+otknW8G0uLqWudr1WmXcVJ9HAIjFa1GTnqlwMxleg7HY39Az0Hj7/6cgd8pMTrnyAVOaX6V+rpfkyeDeyoOHVROVFg81XGNya8Kv35e4Ll5AF00l8vmJgOrFnoBIXTid48+9N4Bc5R1nu0Zenn77xnwb/T064kB8huH9lMIzDz7fe3MnJXL5O/kXdC7GBrUjd0gcT1mHtV5hs6tRFOPp49OujnL4bB5HfxsXHla32Pv2kRTR1QFQctePDK5ulsLX1wcHT2L8/8nphGj5ZMr3kO28szxy8cRkxTceK5evSC/cUPER96Je0pyD/f4CMRpZYB9M5DTQ31GbjAwlKjZVdlCkA602oMNJqHaTnGWLHAx4BnwQj9t2+moLJrDwAvKO4cZ1Ebz3XhBt51vvs2BXIJkMqjiTeeaOHqNSnP1pdLiI6EVZVHxFzcn5W8e3Lm+PKZ0Klz93PHGZnD6P01C7RzAfc4Bcj+jMXhAKZpmbHmX8a36J6Grg9Rkq74bw0H0suaONymFgqZOetVyByVah8jReNZyaaaAbtHLGtpDKvtiMUyDE1L5nJDiF+1ovABmtQU9uCWAIRc6Zt5jKDzwf4nuE4tUnyAWj9TI4+e5Y+jTO1NBQ/Qm6VV1ZO15obPwKwS/4g5qUlSL4b+z2gduPS3wOq7jb2wOJYvxFPxd683DQFIqkIFpsIpD7ScJyndd5i+Zmx2KSu8d8DWv17MOgX61NmmIGzLelCDLcVmIopQM8UD2fBMzp1a4NO92ROGP8p5AEKFLiSREp+MhNx2Xd/eeIiiK7x6y1gy5MUMxGOa5Y3j90dCYjzBue9JwvcaaGf1G0eJNJzuMHxhU9iBbd+aNvvLJSXOvR7C3EE7alPJlu56vdIUK2vqP+tVrjBs8oBFs19+V2N2+sIX1pixTmqyscmec2VORLe/zjW/qbbb3TtxD1OejOLan9Xd/tkj9e56I9hsqmJiqOhT3DHdCzFOtbS3PB2+c/EY0AdwJZyHjGdmQTz03rcNua+O7F9xCX5ITPIeL1lhn8sH5thwYe6Hq186AT7vxtIAk8I9ROyfN0rwfzSdEzEKJ0fL2GncAX1MxVxf7hkggewNZC8SHgpNSWh0GqRRmC6BklHAefrfe9B7CLB+BjkVXJBb61UQlKUaoiuPcI3oytqeCjlOH8GYSlsRIE8e5bsAnPevaDSQ013kAoU0XrfG1xLTP3Zdym3v5zP1mpKP2huBFFtM8E+G1nJcqgBdoSiLQ7UGWHO/E25mKwb1VjQfVBVEflHbzPZZfwwBstMXy9XMiQLlICu0kJtUHauulkaAsVAQeJCVX5mCEGY0oeTJ5om8wBJELZtLZpJXq2zI45VGhTvipWpKR0zme4b8PbfMCCflNTZ0xYYyrkv+z56zk94FmXSjhBbcd/L2l732QwWG50VHMeWPl9tI2ZOsLhE1dqQaEsxbxUbjgOKhdCSfVtsKEs7SKXWY8QZDTsn4pnpJQZEMhSAOygjwmwwOFLJsOSJraS6jGgqCq3YiZJkYNAeckjJ2Rm+vDBd3IEIkkcKK+Cj8gtMlYyzXbY7hg2vMIfrJ3G7VvJQjMNSy3Vwf7Wk3yg5GNOgeIvbLwnU29faUPkUsVgQOWZAN5mDAG+tTAXvHY/8tBKIEm4ArSSneiGj25WxrmF8MjKBOiOG9R6tevdiRlnHpnB4oj7AZBBT8rtf3YcLXwEt0WVlDVU3EhwbYU6Dw9ABLdHbEW+f8jZt0f0K/VIFDjWxqmILkd8aqShyF+9ANSP6cgOZepzeCEHDxGAbpyHFah3UzXDQhgxctaptwR0LNWtRrH9JVdXuqDkX1Us51TIdXXJTE5Gf2WfVGY+MG27nUcOHwM7+gRoDPE1BMShCK4CoBk9H3ib0teIPRjckrUsEZpj/lcNhTZujz6YlZoj5xoBquLLSr0SFiJiNzRqKzZoX69lY3MegMdLXG+yqF+tLFaFDe0ZkkhDOmIyjEhP72jBcBY28epEi242YOuIYjh1W0ltU8JOciSYJZ6YnrQ6OI4ogiQAcR80xdJn/2HsEvhC+DyeW8Fmqk34UnquYhpK/ZfOuAUuS7C2+Cn7IDY67OlVlg0gMg0S2BgZNVTn09iM2kGxAIGebit0kegYmJCx01Hn+8uHfOG1kpDz00zTxxbGlMCDy3gfibujoUV5K1skYNqucT/8c5hEX8oYC3k5FX3NSQ4pC4MjXDEt1abVe3my1Wm0YgykZEt6M6lfscDi52IvqXDqrajyftRa9ugHPlgJZc9tKnP+tw9pTkP/LIGPnlVmlUdmP9UW/rIgQFFib4K6RyydeXU5Lk5fVzftnbJFSIClWaHfbRJ7tNw+eaBtHvopPLNymLpvGOKuzeHqZWbfuwOKmfzQ+gJ8maFZ4w3/RhOLNZH0YlmefKBKVTneDV2tLXValdurm8Ph9jFvieUtUWWSGFDT3WBHNVsRB32/0z3T1cZx9g91a18TFPiB6mCgHsiirYl58wG9GWfyQAO689Vy6t81cBy0xkr19ZPhzP5bfEZgoJqvyG/vN3X4PO0kOxbiTsS2+/soiHD7rx00VNP+1WUObKBWd5IcT/ApL+Bac0deP9nFM1whuA+HYPm3iZEsKpdX5cd6NhxVZSaRe4mnjmO5+OT/rrXJheThGnEURdO56lOCd+ggmVnd7xPNjo8TsBBVMLDKc+c+s6ixtHlTGWLAwzhw09TXMFSxlqDPjn8BZpcbzlp1B/i7RWWog1nlnvpQTzOz9NR2pVmGEbqFNwAmyTYVRya6ND2lqnuwnUMExb5vCP8b1Csg6OC71tir6ZKbzhFEPFaKS3uDC4XgHwiA2JqtsydFD7LM286R9kityHeOYWzzzvsW6BrECd9UE1nkJyx/Um3/0p96zd/UYc7vYh8bB6sHCi04El8G0AYyidCh6JRcb/ytPY2x9WpGpRNn9oFjpPadAO0b+hoG9RLxRqgEbfqWBSj+jdvOAhm5qvEjzS6drO5/1ed7EKVXaJFqTxRG57ZuFYtgzbVs4yDm3I8i3/6TXgzqDMT2LpLdbeGQnYrX7Ntx9u2nFeD4lBM8xI5CfUV3jWFrBKNYaLwLjCajm1GFt5BDV1bnyoUK7j1QhQz8pk/t9fjEALfm+WNWI5MIZ5l9SUzKxvg6Sn7cpK60GSyRRBS0Z8CYztSE96+W4rtE9Ol2/JSPFeJKZVXJVOeU1JULsWKEh/Wd5k8GbqcKik1muu3jOc9KAxOGAj4iOvKFiujMuXGqtijxeKcV74z5ufTATwJ0w0TwOhrVP7tx8ClRWSrMfOHhXDixY8g3EU1AmLp/ELDIBFvrR0Y5EQF1cCOz5RDZSLQXHV+ntARU2HPXk6Cpu6ZV+jLAhr3PB/VxcSBzy49wIeCIQEIXMr1S9P0fix9gRj95WtxIqFJL96qEAUH+O5FcfoQBqHTm0re5wC6Gm0mtC/Q9MqFAlbouVVPNy+K8hE5U8v3pdbAWNAJ5S6XG5CatBBoc2kgh/+zmBKmCfodg6PNV+jzRSh+3fJDiUz79iOcxyDteGm8rk9GZS6dI5MudbzoA1kjAM0aXjHyIeS7fLaUm8X6WvWjpH8tmJleAa2GAOoQs1JBmIzdoRh9as4rahciGzNYJqPqA/WLQZNyC7ULMF4c2wiXh6q6Rzx8DdMnkrWZ3XTW+wmQkFSQ2JVvxR6ae/Co8ZU3DKG8JcSgLj8rmuoWL5Ocm7Xq+IwXSEgN/UpG895Sy2f91INL1cr1IBaU3gSI20g9vdRv95kJUeXv7QZDsqGnc74FPLSTSno54Un7hFgy5vJDpV3+ok1wldQ4cnJBi3edAbeThHQjU5/fu2aeC4O1NrJzMa0osrWz/PQ4mTMfbL0ZmaufVgWzQ3v1ZNcFTDtlydFP2Z9vVvlwqvaF/syb7P47OkwDNE+n7c9hW6PYPbSdhE/ALG5aGJ5dzgP5g+iy+onJcfFQ73vIgvG/Bj6dwQwhJFHaZkhDCQBQZwQT8jPqvwOCYdNKZUVRU7ZghkBUwkDov2dmej43mRIoMrA804juuk8xNEWNf24uiCDfmsKA08R5uiI23gttEl1LoQ29EKry+I29682onC6ZyfKdQEt+A795Asd4TfkucQMGyds033vIFY6ERKsxc/qEyHzju321EfV67d7dDd3RG/btuu00ny+3fPKbIwclT1Sef8TiLpDdtynevypOsIo/Sq8W1dO7yZf+jsgnu5O52ldaCoomYt0e+AioYkhixLTeoZ0w7S6SwS3fj8cRVDwqGrABI9/VBlJBXdUoVEO2/7M2nbeA+j96IhQkr+VOl2jU1oO/rb4TsYGXhQ/7JgkLVZznoYZW3aScyzPxv1Wr8zbnW++2GU7PK4B0X2dP3+ZJPPpyHgGIh/WLC6mJ79KUvu5MWz7L8092G666IflsjX7n/uT/4myDzitVjp1oezj6MdNxTHQkO44KUIarsTlEKRD2S0YxWHb/ko9lZevALjIUMAE3zo81e63BDGA/iWToTb1/zmifDelxFHvMh0EmXEgV8Lgg7B5M2dSo/6J29GX98QyN3ya3FQa7/tTyu2noygtKAeVQY3xyPcdyL6/i11R4tg+sW0iWrrTvey1zfocbI8f4mpJhOAUpR2vPRRv3Re6bFjPeNjpVqHZtCfNnUxmflh3DpII7cVC5W2R+t+xuHfWXHFPC5Utv1z+ZvSgUUJ9AeauqT63/xST/O95CZZ7xyIyHJNv/1Eu0ZTsL7Ch1pwAD2t093myRJvu6IUua3R/Hq9Dv/XQ5VXPD7tjIXCoZ5Bb/rabPcxgunSU6clcOuO0RqTiJ9zCePWYYQhmyN/3rq7l0PS31CtndOIYjrfDm4kM/SOt2lskVeV/B0/K1ggvxWppBiQLFLBaP90NbT3AFep86uHRSF/kGXTe+9Z9vDPgm1Y15h14O3gk2ZXwdWDsf6NQ7a6aRF1FpcmyAdqaAsXc0bUx6QALX7x7JVzaq+7a78gpd3sDDe0v6nUT+rcui56PGyTLy+D7SKXkcBkLMz8WJFgU1uLMaJDxM1uutaQVv9PLjo5I7ILh7CEBZ9G/mPbadhFXC7r1fwj6U0fsAO5wfo8pGbrSO/emtvIptUahV5ntnwkP6IabhdLpI5XMz+DQEot5iKXVz+TQgOtiRhfvG2vrBAU1dSoGPAiRRuCi7E3VOXz/4jEeeOmTYEDdPQtSD1C3PYRcag4viK9aznz+DSST84qdS/W73C+RUrq5X+bz/+USC3UH0RsC9kamSRX4r+HJeInMJ7tJRp5dhoskaiFBr8l8WtzIzL/DoG1GGUppgvt9v+SNMx54H/zCZzUcjl9Pxi2JFkn6UsVM82hhnPQy7Ww/PxN4uPmpnuLLsr33Oo1EhYQ8z30ViJsfbc5OQ6wCBBCRqvFhRAPPIbLLwz2Jje7ANYkm5TIkH1bO3vf+3juYV4u/yYSt30CwxzPr10bspBZIRmqXEaqBCXM8HbE1krMeJNfLRTSV1il6lcSkDNp+xr2Gqgbhr2B479G5H+K9LgNAdhPQ5YRVWoa/4/vigxCXE9dsmJtVn2s+DIiv1KiqvxGZzbcXqg4XyKDqDxK7lVB3OqP09wrDaU7/I6XTopX/2rUcYUjsupIsZy09YbwC2LIdsMyhN5rH36VMIyk7X2iCtICK3H/CLL14hhrFxIYny/Rk+jzCo5I1FnHJLUsYgguvuwjYI27zqAwHMRIoZAa0XO6U+1Xpz07gy/wNttv1CeTrGbUHjnnSMOvTEUkNhdAFe3gqSrkr2bObEwtCfgv+6KcfnfkK+cvlx6q3CiUgALhjLcPpQK3fTxda7/GZWON/xGU+vjz/xavTdYrfQVNG81B8BgHRVPzPXfGWM7DtHyrN93N79wNZcltBUIumKB5BPJLltY9yeVoXBNF2ATX/asXlun/JRhL0JPt+QHPVL7x23FmOvGniwdNVsGj2H+zbcH7e3E3Z8b8VsSzMad+OyXxDsd1XiT+MU1kClJlPeLLmFbxatWrd+O10IvPWXtTqGedFOD65Mxw/5nfC4lAOywO/jjGnwZIu8rk5Ts4j1LPZKv44OKCkNpGcMtjBL3uVy/ZNkKufor6KeqnqP+XUU/GJAK+ULBzsHCzxyhycblTMjwaFBeqVEVUl5Im4DvfhDaKnFIR2TW5Cm4KZynuTRSJHBWSepPH33Mbw+8QODPuzow9gwF/LpPj4gtHnD8vROe5AEMqy76e5NrQFxMbOPt2ZrL0w0F9dG9nLFq+Ch7BkuZgWFuEClSuHG46IhEQZgaj9CVl/2gEr6+GxXmkNCgineYGaN6+Puc5vgCDA9dUp6Pd1wiua9YPY7LejS37ic9S6Ze22K/zVrEVhaS6PGhPcZC30zZYIB19PH8TO1CRneHbcqY2Xz9HoDlU6SyPE+AQzlHU0B5Qd+aHmZkjDfdhQBzDeKSRyP8zMf6WcTl4YT4OtRJawsx+hU4vh70gsglMmTS6c4TkrT+gqUVcFiZpa0bQ7F3i65BEJzGmUvsl8H1bT5ih4ZfboGKep/i0meTP83SaUNsNRjWaUaWiS4ksFJcsy9ukYSf94uh4wvp57go56cL4CfOYZItf+SLRtv0rcVPSNdVbdqOSllTmZtcFMeKTLvMz59aTJkBRfc2P+WQ07BWu8lIxrVo0B1SBkkAmAJ1wxk2IXDFtT1DT5tiCDUxJZ/jFT+b8lAcVX9oqlmag/b/QoTdDeVb+8Xz+OiL968GBWOzfQCB1CYY7hvYixTGkIHWwU/HRE5QlJ43U6bv8qnF3g2y85XPk/Nei9uE1nDK5XyMo0sXS0Lql9ZAXSfTc+mgKtc34rySVHkr07a903dCw2vOG9jwve6kmj8hnwXGK4hru1YA/l5ubbuP4MsYZYPAbUveCOAlDzEinbPtrsILmjGfpkvUgSiyyxUpzxGHJ4GQnDZ1lJRQYIDrAHL+C6mCffZKYy+T8rnx3nsXvQLTg0zzTUbquS00L+Qvy2W2fBOn34IplL8WKMMMQPfLtSoApqfcI5HmODHRu7Y/5Xk3WMhCtSfKeD2sk0u9iaQmRuwyWDAy2AViMboagM09Ua9nqcOVjSXLLCGppInDxCVbYPwAtfoKckAXolU9QgF+9/9WnqJ+ifor6/wR1VeNhnT2QpiMcebyetXrTX3eQtyLutdl/M97OoJwO+uBfx40Emqot7vYtS0LDb+rqMTuI8Xi7fI8VG/Hcn2+d1ZfGa3X/pibil0UuB81jio3ZwX5UAqT2vTRZbyKX77MPL8RAI0Uf25c/QlV/aFowNzfMwAHzCbYl5+mkp5P+FyZ5iyewVus0DP4pgr/bqiYqMkshPROeSSRObxzR+HZqCIAEE2/y7jkFustgDFM4whU4IYUqGAXlQFHvIyMv/MhXUWaPkMdamtnl8vlYsrlkhN//ve3+1RQsYx8vZdjoxyLgSSFFsDcAFX6Y7Ns6o9VMyouE4OXNzE2PnKJ56wiqo/vFepijgWSoSTa5TuRel4a9R6x1xkUz6LC5kue7KCe3ThRdLdRZoHaksNJB5yaDkq9qy+TkOvPXg4jtcq5iIB4zUcxX73GXyBQUoSs2/THG8zwVcj8ql5S2NetyjUqffJ2bHSRre59IKbsEDTbouuhtvIlMU4kyEJetCWECSxUYj9NKiYwy6PQW1Gp2oB43jIYCeDSrGvmhocucYZkMeEdiBHdqUnhDU8XQRtyIbONx3154ipiIAh5FlLg3vF2B74e3VyMuaibTjqXBFkpeqTZH2AITt4ivkOiy76pVw0r1QiUj8ohBl42qi4BfxPdRQHOSt8LJyRddXhWaI+6BJGNEEYK9IRFvVaeir03q+rkJyscWqY8rqLw8sTQUn5a1qGbZYtwWsYwvWFJ2CfGWPI0JoEFOk5mKXk0X6wjS72o+z+ffIfq1gkaJhBOCI/MzGrhcueBRh7K619u1NPvVw9xiBlF7Si20+/tXwG2aFw8ScWuC9EZUVjiL5ofWDTu/lvPM1KyWms8L11ccUeXXohRkGTSpI+l3HhwHxBIV2raiZUZ8iywIUWWWy81NN2BzkXfm6ro++z4odLg4e2vfh7HiK0bGBYWyAh6qUC3SbUGLJy38PxDp1d66VKejO4bdgwM1kuMSqTqXLFQ1IvW8ystLWDrUabkCoSDEf92Ae8z+J+IKtvGlPdyjka9XcrnZd6U9zHmLI2fJMZNocX8G11U15cfQUcGwSEAKFuu0ejW6HHL5VZGc5o2grsISAxL7XcRNDVc7KdRgBUJUKVFXNsOyuQzixGNuUFrnCaiqfMyklyY2dzw2D1nw2eb/6aRSdSPRyZRwhwp4ctG/agSkpTlPcUEsTJn9BOc+NY8oVA+QeI/h7B4fgHxvfhjVusFa3AB/1HLfCSqw2BDfG0/XRkfNv7gL9vINgcsijcCKEsT9fI9v95o9px7/uIRLR8i+XW8NJWMt49hy0tQvUNpvMeVcGqiBb2KVy6cM0SISRSDnPMaSLaFAeO+nP6UrUKDMqhodTMcuKWggPbbO6uC4Ns/ImkJSWb9vX6Md8/cjnyOViovN/4LOKyHI/4967XXZ/ljP5trozAYLNksxUJNePMZ/tFlu7Ii3z97TN9CCS3+aI55O+n85KXtkuNN9lWZPYVCbT7LWPz2Z8BTkKchTkKcgT0GegjwFeQryFOQpyFOQpyBPQZ6CPAX5t4H49i8zTvktL9kZG/rol+WS0ZNMNvV+EzzheNS/XPbAi6BB0nTf8U74qsBDBYWUN4d3fSenqxb/my+p8E4olfhT7+0Lm75La8W2/7JzT5rliUCRyDHUhpnah+m0V2inKtr8ybdmp/s2UytWN6Q3YBvwDQQraZoajSG49ebe8A8aaE6NyaWp72hVL7XBbJwQx7phSAtsKAIawUDtlHjQt9f7WMpkhh4ykNJZ/j5gYNS3l/iGsGcib2tbH7CBIj+nNlzZ06nqMY3moD3dXeAAZGbQ+OQvgHBFt50covTdy+XbEiS69yfRbutRDln/LtNzGe66PFiOvt+4Ew71JGvyE2yA7+4D3U7PaArNvkrZL4rgDZGH3hHhdXt8my41BUOdzg4RJ9oFI/0Z3tQ99Bxm6schBZjX7/FXH56Ct6Rizxt93GWU8bcblzspoxkU3xEtjGlTbuqQ7XlLqeMEtrrYy9i69GGUaQwkBcHo1LFm6lgJqpWtLRlradbkb0q6ktGw9l2qAU812JVGYyccuom/JVM6AeoEoAmIR75ZqT0wdYPluhGYPKaOEBmEvKHOcFp4ZIihyzxJ1n5kxQ8vJ9MFKj2xXwco8tksk+2E2hb2I3idGxuU4JXfXunB+btRoAyp15IqT9jV+EFK5esiSYrlUlxRSFzbwsJFrQpgPawsMkav9EsezNkG622d9zbnVq3kJOpaTghDwuQ4UAsMg3RYNDi5x0/2Xb22jV+fV+JsqGgsUIfTQsRhZGSQnCOcvnsl/53gXDsyf0zSAyzWaLoz0YAZgIRl8pc5z4r62zoeEsTa0OZmE6MGAXTbBDEKErDRttSAuJQo6s+2jotby86STnd9lV7APqw9bDRlzvnR2RX8DThZfD5b3IOI2rY4iPuVGXg19M7kYA2JZrJNnsKENlPp/HpM85BRfCsWO3liCGibX06mj+EUKN+CIJPW3W4vlc9LY3lOdykuD5s4KWPa8agC9ClEXJqy3/I1D3q58Ch9py5tn1o0Zsv1q1ddjiAQJD8FcOFi3AauqeznWjcdNSHpNBq7AFtMq0niWEO5u6mQ9ehj1/RVdXAc2iKS8tIoc7d55fwW5qcsirsoe4S8ElfQyq7NKT+1SXwmgzCc0WYXlMaXy8fMFwdIpYOShjQbz//BR4sWqtcuItACByVzZs2KwSe7Gab1rZwfvYSvdXl9Jwta0vmnRAC3oCm1cOggPFk4uhQWCxJCN3iWhtrCMFQ0QwqKLtdIJYxmiZNQIM93mJu0CLdLlrE0ZOd1R3Sc7VdONBONoO885aBXb6wsgdMiXcj4DS0tJXVVyFbGXK//ejXEUxylcWPPjo0v9iptK82ykLaOGpw7nhMYxx2a7JKspaAZ40sT8UkyM6EkNxsV6JlXvSX+vTyMpVB+K5pKsJQixDK/ryBK70sJ4hEE2aBEPC+39epksz8VX4LQqva8ay5YrB43rNBnNkhVSwrcYxz32KDvLEOy1ogZ9ffc85eq9rQyEtomrvJGeSfGLN+hJ71S6UgVzTk3hpvtuzyQQNYFrnCXzgFO2T+WtTqCNrn9hhV/t57vnOuVWN/2qDknanfRdhUHYM4KBxNCUlYLr0GX7wVcNHSG6+50hnO+DWIqPIhvEV9UqvpFRbgjMj1USHhfZiotJNXZEZZqHErQT7wRuBmebnUFxF7IIumPJmtH05WEdM6Ic3ghhkTJDNc64EKv4bU61K/DFyreSFNqC0jr4aUbhvAq307o8XmdXcacNHigN6YG6bXbT7uziIGkxp4N1M92Z7BEJrlSb6oWQbUi6JiI2M+t0Zu+1SFaWXwpTt/l7BKwUynvei0rjhQOBQFSMVEGVNlA0rDrI7ZCGUFQYCU9OoPFWU8SKq4twh64necWrE5cuNvkNdiAxE/7lm0cetMSaiT67jLsm/e9/fo5o5FwaHZsom67MJePoZ55QOgRRc4R4Pvou3se6D7XQkBuoDXzztQuwGHdlUWpkGObLQbq3smG01LU7oQc55E7AfNM39pLvCIvSAKvV4uICmY/Da49Ng4WTUR5BFFN+AVYhmDSXUkLbHaX1petvqVJ0zIgGiMJZmtV+UWfT4hpYyTUErrPKyf3gJyj0wI8Yfb4ybG1Tn9DCw5vbfemH3mvNxCyjtJYvANRYm7PhVjs0jI5ZDoIe0OSElD5eWQ/49ySrOpI0ceRtlVQt4qsUrUK3zw3hq5fixbl3ViVCHQKIycOK+JpEcGJpj0DwVitgDO0yIJvsh+/683tNradGsS5IvuxO3q4wiPZfmTfkvIcq+dIGry0Q+DaxcmjWHee9AptDK2C03o8pccUS1a75k0+sL3DC83YTSmqqhx+XyQhPRFPnjzHEgjJdNoOwulATn5dcj+iNdezumjzoHLrhqFmZDQaSC2TB2AleQ6jcvHEzhEZq2Js51lvvaHuHnPkHfFsaWHDDXD96lJPxCZruzdslwnE1sGHsllvwXzbXFm39kHYWefKNLDXudnVP74r3lszv3LYTtovXTNfpaJLWo5LBOa3B8xF5xHPapQpd9JsoyfIbFIu5LT8vbG2TJ6jas+nd++gfjly1xumvxO+WepXH+/27bZJV6Add63w/ZvCpYWDlL3cViE8edATGCW16uDLQtK4B6YJ8SutGG/Dhj0IG2fqlg3qjz6Ux5gpsqgwVYc5gSzrRKw75bcXWn4RMm3UWfz2nIMGj+Ne6efwCGPu2I6EBxI5bOFLgHoFeKqR6EbhHJ+egJKvEV3koU9GnJ6cbmMho8lOfhuGAMuto80soV2PdevbsI7z2NLDWPtJbJc9ngaYMrTiWy8IvOL7IeF9QqRb8nqaMvlfZKdOckuQntnnKEeBVRz7afRSb5UUC114Dr3GTTGEX3F+LUcY5uL2B0b8AGvSTpqaWgLHxWFBYNE5M25c5YmEMtdjD3tj/uoFLMnUol4+S6zcxsdoOZGec8QdbtvycrOVciUR797lnZZQJq8wkYH4dJrJ5BKMI5C0NQSLSuRSKbm9OUTWWPte1ndCuKSx5OoKLVfMmD2sHLM/iGrfz3CEArFn9wnSXRmHRCt1fPeQXhkenTpNr6anIzgO5wwmOrCZov6N0aLI+x20ZsFy65Ian7LNJBmnZ2URLE5CeyuaW/+cxnggZ4a18arSd7mdCg85NndDvkrdXPLOrYXeaAGJ3kF7GKve0O5sGvMkLJiOuqkwj0kzM1AASw2cTW7JGyaG58fWXOwDWwQDReZAvXZHbpixYtfgQCz1LqrCHKE3bSSdPpMnCuAMr+S6Fl2qXY9l+GR4nAU6i8aMA7G0ysQyGZliOb+fX++gK0odfzjhCIgD8d6o4i3OD/v2zNiTrwCvgkvd17T2zekeg9ZZ2+Y7roecb5g+Uu/56g+5x2Z7XZh3YMyBMHjm3z3VjtTicDIpp9RzgThtBrmH9pWQ1WP22nDGA1O4htojT+OemZYpD/Kd3rfQZAsjvzfOrYRKc3IPi1L6mfhOqV5naiI53gRdkc4KqeT54taxcYQ3DfWCN6kJltC7PDJ/AVLJUGwJ4/YqXycQsLuiQhbS0uHMCo5JVylMdL8zrHjfah0JiFsIMfz02uG6ZFkPYYI25e+5/bFGk+VheMwYoT3ZMwI/mrgA4CywFZ8bc+jDvYro2RIj/vmIJ/0tLe7iFPe9JIjaFoJ/YCINQezY023j6wof5Bcg3HL+xoYhtv26r2Ye8d362idSBmVaz1en2WK7MNBhzCLR37jmjrn1hPIxsMY1JHIUcbCXljCqN7G5FzeG1xIOM6+6+0VQtDY/PjxxyV3ztkGbNHO9lpHo1nLMhCb1evGA2WJP+E29csYYg2rN3fxA+dbnaPee02tzKk/b43z594bvrLFlfPfmMnlvakqC9dQzyNYt73RwHb67TplcnTPtYghhA0Wk/sDqipGGLQRpr8gwfQ0WapadqoL/xwM+KQ8+ctRR+afGJh+WRb5rsCBbbVOr0Jv80clHPX32FsxZtFfCZfLylgWT/xTgkwu1yQpvqdDuFshXpD4o1ca8PcZnD0qrE/bLVufmYtWWd5j9XHPTOPPMr+g2OBnr0UleS2p4znclqlR0eaMrAdjfqqB5xb9/ukRieTJhcQtFkztFG9yS/W6fjAn0T0mlpRQ37n2MB8R4Tpnp0rVzS/mbrK78+VD00lZT78LRpZ7KcuAZ3w2kG5yC0aD1LIevUEX1ikQa0kiG+aMTjt216dEUN8gShRR2JG4DCB6jiGKN8OhF7yRHyVU0p9eE3m0KIUzaPG5thAg7cUdIu/8Ko56xlnK3ZhpzrOUvPwx6e4DXPG9mW0mK/NoxYXKVVjcGogfry+UrMn8hdL/o2Ue758+mjjKpLUFRYbycidSEv91LtxBy1BLPh3qEyWIqLg7xmhfzthD7umVPd/+GwuH0Do3kQMEEqiDrDvxsN/m2cPI8J9Ozud5UqnX0bSFOGbVu47hquIOXYt04fcVzeMRwzJ3rJNWZse9wBHSzo7hK7iWgk5P+2lB5atbQkduRniw8dWu0KDdZTrOneEatjPuGuFBfW3vBxTsRPLZ0oist4b7CE756QRz8a9+9sOm+izI4vq010b3ZPHbXdN/4/e/2sLZK35GQdziPbpM228c5zPTpTjrji111pilvQ5kx40Jp3ZhH0fYAesWRHGSmf/2oV86ezZqXpjEHZV8NEiAKTvlubE7HOG/7S+OfmeZ1367qG5Ge1rY2j3/D0dls+iHiet/48g9Wv8/++ydf/A9QSwMEFAACAAgANWOWSdZFKylNAAAAawAAABsAAAB1bml2ZXJzYWwvdW5pdmVyc2FsLnBuZy54bWyzsa/IzVEoSy0qzszPs1Uy1DNQsrfj5bIpKEoty0wtV6gAigEFIUBJodJWycQIwS3PTCnJAKowMDZDCGakZqZnlNgqmZubwwX1gWYCAFBLAQIAABQAAgAIAESUV0cjtE77+wIAALAIAAAUAAAAAAAAAAEAAAAAAAAAAAB1bml2ZXJzYWwvcGxheWVyLnhtbFBLAQIAABQAAgAIADVjlknoZE7o6C8AAOlbAAAXAAAAAAAAAAAAAAAAAC0DAAB1bml2ZXJzYWwvdW5pdmVyc2FsLnBuZ1BLAQIAABQAAgAIADVjlknWRSspTQAAAGsAAAAbAAAAAAAAAAEAAAAAAEozAAB1bml2ZXJzYWwvdW5pdmVyc2FsLnBuZy54bWxQSwUGAAAAAAMAAwDQAAAA0DMAAAAA"/>
  <p:tag name="ISPRING_OUTPUT_FOLDER" val="C:\Users\Administrator\Desktop"/>
  <p:tag name="ISPRING_PRESENTATION_TITLE" val="（飞印象）简约商务通用模板"/>
  <p:tag name="ISPRING_ULTRA_SCORM_SLIDE_COUNT" val="1"/>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2788</TotalTime>
  <Words>3289</Words>
  <Application>Microsoft Office PowerPoint</Application>
  <PresentationFormat>宽屏</PresentationFormat>
  <Paragraphs>551</Paragraphs>
  <Slides>69</Slides>
  <Notes>41</Notes>
  <HiddenSlides>0</HiddenSlides>
  <MMClips>4</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69</vt:i4>
      </vt:variant>
    </vt:vector>
  </HeadingPairs>
  <TitlesOfParts>
    <vt:vector size="84" baseType="lpstr">
      <vt:lpstr>Source Han Sans CN Normal</vt:lpstr>
      <vt:lpstr>方正姚体</vt:lpstr>
      <vt:lpstr>仿宋</vt:lpstr>
      <vt:lpstr>黑体</vt:lpstr>
      <vt:lpstr>思源黑体 CN Bold</vt:lpstr>
      <vt:lpstr>思源黑体 CN Medium</vt:lpstr>
      <vt:lpstr>思源黑体 CN Normal</vt:lpstr>
      <vt:lpstr>宋体</vt:lpstr>
      <vt:lpstr>微软雅黑</vt:lpstr>
      <vt:lpstr>微软雅黑 Light</vt:lpstr>
      <vt:lpstr>Arial</vt:lpstr>
      <vt:lpstr>Calibri</vt:lpstr>
      <vt:lpstr>Calibri Light</vt:lpstr>
      <vt:lpstr>Times New Roman</vt:lpstr>
      <vt:lpstr>Office 主题</vt:lpstr>
      <vt:lpstr>PowerPoint 演示文稿</vt:lpstr>
      <vt:lpstr>PowerPoint 演示文稿</vt:lpstr>
      <vt:lpstr>PowerPoint 演示文稿</vt:lpstr>
      <vt:lpstr>联系我们</vt:lpstr>
      <vt:lpstr>PowerPoint 演示文稿</vt:lpstr>
      <vt:lpstr>PowerPoint 演示文稿</vt:lpstr>
      <vt:lpstr>PowerPoint 演示文稿</vt:lpstr>
      <vt:lpstr>Android Framework</vt:lpstr>
      <vt:lpstr>PowerPoint 演示文稿</vt:lpstr>
      <vt:lpstr>PowerPoint 演示文稿</vt:lpstr>
      <vt:lpstr>PowerPoint 演示文稿</vt:lpstr>
      <vt:lpstr>用户点击应用图标</vt:lpstr>
      <vt:lpstr>Android内核层 内存分布</vt:lpstr>
      <vt:lpstr>各个区域详解</vt:lpstr>
      <vt:lpstr>内存原理</vt:lpstr>
      <vt:lpstr>高速缓冲区</vt:lpstr>
      <vt:lpstr>内存原理</vt:lpstr>
      <vt:lpstr>内存原理</vt:lpstr>
      <vt:lpstr>内存原理</vt:lpstr>
      <vt:lpstr>PowerPoint 演示文稿</vt:lpstr>
      <vt:lpstr>快50%的原因</vt:lpstr>
      <vt:lpstr>PowerPoint 演示文稿</vt:lpstr>
      <vt:lpstr>ArtMethod内存分布</vt:lpstr>
      <vt:lpstr>ArtMethod内存分布</vt:lpstr>
      <vt:lpstr>内存原理</vt:lpstr>
      <vt:lpstr>上节课总结</vt:lpstr>
      <vt:lpstr>PowerPoint 演示文稿</vt:lpstr>
      <vt:lpstr>为什么虚拟机要设计方法区，堆区呢?</vt:lpstr>
      <vt:lpstr>虚拟机给App的内存我们该怎么理解呢</vt:lpstr>
      <vt:lpstr>Android虚拟机方法区 和堆区本质是什么?</vt:lpstr>
      <vt:lpstr>Java对象模型: OOP-Klass模型</vt:lpstr>
      <vt:lpstr>Java对象模型: OOP-Klass模型</vt:lpstr>
      <vt:lpstr>PowerPoint 演示文稿</vt:lpstr>
      <vt:lpstr>从哪里找分配java对象和klass的源码</vt:lpstr>
      <vt:lpstr>Java对象构建过程</vt:lpstr>
      <vt:lpstr>Java对象原理</vt:lpstr>
      <vt:lpstr>Java对象原理</vt:lpstr>
      <vt:lpstr>Java对象</vt:lpstr>
      <vt:lpstr>Java对象在内存中的结构</vt:lpstr>
      <vt:lpstr>Java对象指向的klass</vt:lpstr>
      <vt:lpstr>Java对象指向的klass</vt:lpstr>
      <vt:lpstr>面试心理分析</vt:lpstr>
      <vt:lpstr>Java对象原理</vt:lpstr>
      <vt:lpstr>Klass与Java对象绑定的流程</vt:lpstr>
      <vt:lpstr>PowerPoint 演示文稿</vt:lpstr>
      <vt:lpstr>什么是dex指令</vt:lpstr>
      <vt:lpstr>dex指令</vt:lpstr>
      <vt:lpstr>PowerPoint 演示文稿</vt:lpstr>
      <vt:lpstr>指令重排序</vt:lpstr>
      <vt:lpstr>一定的规则</vt:lpstr>
      <vt:lpstr>不会发生重排</vt:lpstr>
      <vt:lpstr>PowerPoint 演示文稿</vt:lpstr>
      <vt:lpstr>DDL不安全原因</vt:lpstr>
      <vt:lpstr>DDL不安全原因</vt:lpstr>
      <vt:lpstr>PowerPoint 演示文稿</vt:lpstr>
      <vt:lpstr>volatile修饰之后就变得不一样了</vt:lpstr>
      <vt:lpstr>Android虚拟机内存模型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（飞印象）简约商务通用模板</dc:title>
  <dc:creator>飞印象</dc:creator>
  <cp:lastModifiedBy>China</cp:lastModifiedBy>
  <cp:revision>1095</cp:revision>
  <dcterms:created xsi:type="dcterms:W3CDTF">2016-12-28T11:29:00Z</dcterms:created>
  <dcterms:modified xsi:type="dcterms:W3CDTF">2020-07-05T15:08:20Z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